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6"/>
  </p:notesMasterIdLst>
  <p:sldIdLst>
    <p:sldId id="257" r:id="rId3"/>
    <p:sldId id="258" r:id="rId4"/>
    <p:sldId id="261" r:id="rId5"/>
    <p:sldId id="260" r:id="rId6"/>
    <p:sldId id="265" r:id="rId7"/>
    <p:sldId id="267" r:id="rId8"/>
    <p:sldId id="285" r:id="rId9"/>
    <p:sldId id="268" r:id="rId10"/>
    <p:sldId id="271" r:id="rId11"/>
    <p:sldId id="273" r:id="rId12"/>
    <p:sldId id="262" r:id="rId13"/>
    <p:sldId id="274" r:id="rId14"/>
    <p:sldId id="275" r:id="rId15"/>
    <p:sldId id="276" r:id="rId16"/>
    <p:sldId id="279" r:id="rId17"/>
    <p:sldId id="277" r:id="rId18"/>
    <p:sldId id="286" r:id="rId19"/>
    <p:sldId id="287" r:id="rId20"/>
    <p:sldId id="288" r:id="rId21"/>
    <p:sldId id="289" r:id="rId22"/>
    <p:sldId id="290" r:id="rId23"/>
    <p:sldId id="291" r:id="rId24"/>
    <p:sldId id="297" r:id="rId25"/>
    <p:sldId id="294" r:id="rId26"/>
    <p:sldId id="295" r:id="rId27"/>
    <p:sldId id="298" r:id="rId28"/>
    <p:sldId id="299" r:id="rId29"/>
    <p:sldId id="263" r:id="rId30"/>
    <p:sldId id="300" r:id="rId31"/>
    <p:sldId id="301" r:id="rId32"/>
    <p:sldId id="264" r:id="rId33"/>
    <p:sldId id="292" r:id="rId34"/>
    <p:sldId id="293" r:id="rId35"/>
    <p:sldId id="269" r:id="rId36"/>
    <p:sldId id="270" r:id="rId37"/>
    <p:sldId id="272" r:id="rId38"/>
    <p:sldId id="278" r:id="rId39"/>
    <p:sldId id="280" r:id="rId40"/>
    <p:sldId id="282" r:id="rId41"/>
    <p:sldId id="281" r:id="rId42"/>
    <p:sldId id="283" r:id="rId43"/>
    <p:sldId id="284" r:id="rId44"/>
    <p:sldId id="2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675" autoAdjust="0"/>
  </p:normalViewPr>
  <p:slideViewPr>
    <p:cSldViewPr snapToGrid="0">
      <p:cViewPr varScale="1">
        <p:scale>
          <a:sx n="117" d="100"/>
          <a:sy n="117" d="100"/>
        </p:scale>
        <p:origin x="18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47922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4</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8</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10</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982C8A-5A79-48ED-835D-F927915A1D14}" type="slidenum">
              <a:rPr lang="en-US" smtClean="0"/>
              <a:t>‹#›</a:t>
            </a:fld>
            <a:endParaRPr lang="en-US"/>
          </a:p>
        </p:txBody>
      </p:sp>
    </p:spTree>
    <p:extLst>
      <p:ext uri="{BB962C8B-B14F-4D97-AF65-F5344CB8AC3E}">
        <p14:creationId xmlns:p14="http://schemas.microsoft.com/office/powerpoint/2010/main" val="23334819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982C8A-5A79-48ED-835D-F927915A1D14}" type="slidenum">
              <a:rPr lang="en-US" smtClean="0"/>
              <a:t>‹#›</a:t>
            </a:fld>
            <a:endParaRPr lang="en-US"/>
          </a:p>
        </p:txBody>
      </p:sp>
    </p:spTree>
    <p:extLst>
      <p:ext uri="{BB962C8B-B14F-4D97-AF65-F5344CB8AC3E}">
        <p14:creationId xmlns:p14="http://schemas.microsoft.com/office/powerpoint/2010/main" val="21984096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982C8A-5A79-48ED-835D-F927915A1D14}" type="slidenum">
              <a:rPr lang="en-US" smtClean="0"/>
              <a:t>‹#›</a:t>
            </a:fld>
            <a:endParaRPr lang="en-US"/>
          </a:p>
        </p:txBody>
      </p:sp>
    </p:spTree>
    <p:extLst>
      <p:ext uri="{BB962C8B-B14F-4D97-AF65-F5344CB8AC3E}">
        <p14:creationId xmlns:p14="http://schemas.microsoft.com/office/powerpoint/2010/main" val="9298852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56032446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982C8A-5A79-48ED-835D-F927915A1D14}" type="slidenum">
              <a:rPr lang="en-US" smtClean="0"/>
              <a:t>‹#›</a:t>
            </a:fld>
            <a:endParaRPr lang="en-US"/>
          </a:p>
        </p:txBody>
      </p:sp>
    </p:spTree>
    <p:extLst>
      <p:ext uri="{BB962C8B-B14F-4D97-AF65-F5344CB8AC3E}">
        <p14:creationId xmlns:p14="http://schemas.microsoft.com/office/powerpoint/2010/main" val="1298591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982C8A-5A79-48ED-835D-F927915A1D14}" type="slidenum">
              <a:rPr lang="en-US" smtClean="0"/>
              <a:t>‹#›</a:t>
            </a:fld>
            <a:endParaRPr lang="en-US"/>
          </a:p>
        </p:txBody>
      </p:sp>
    </p:spTree>
    <p:extLst>
      <p:ext uri="{BB962C8B-B14F-4D97-AF65-F5344CB8AC3E}">
        <p14:creationId xmlns:p14="http://schemas.microsoft.com/office/powerpoint/2010/main" val="420312924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982C8A-5A79-48ED-835D-F927915A1D14}" type="slidenum">
              <a:rPr lang="en-US" smtClean="0"/>
              <a:t>‹#›</a:t>
            </a:fld>
            <a:endParaRPr lang="en-US"/>
          </a:p>
        </p:txBody>
      </p:sp>
    </p:spTree>
    <p:extLst>
      <p:ext uri="{BB962C8B-B14F-4D97-AF65-F5344CB8AC3E}">
        <p14:creationId xmlns:p14="http://schemas.microsoft.com/office/powerpoint/2010/main" val="42906681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982C8A-5A79-48ED-835D-F927915A1D14}" type="slidenum">
              <a:rPr lang="en-US" smtClean="0"/>
              <a:t>‹#›</a:t>
            </a:fld>
            <a:endParaRPr lang="en-US"/>
          </a:p>
        </p:txBody>
      </p:sp>
    </p:spTree>
    <p:extLst>
      <p:ext uri="{BB962C8B-B14F-4D97-AF65-F5344CB8AC3E}">
        <p14:creationId xmlns:p14="http://schemas.microsoft.com/office/powerpoint/2010/main" val="31137568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982C8A-5A79-48ED-835D-F927915A1D14}" type="slidenum">
              <a:rPr lang="en-US" smtClean="0"/>
              <a:t>‹#›</a:t>
            </a:fld>
            <a:endParaRPr lang="en-US"/>
          </a:p>
        </p:txBody>
      </p:sp>
    </p:spTree>
    <p:extLst>
      <p:ext uri="{BB962C8B-B14F-4D97-AF65-F5344CB8AC3E}">
        <p14:creationId xmlns:p14="http://schemas.microsoft.com/office/powerpoint/2010/main" val="27687896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982C8A-5A79-48ED-835D-F927915A1D14}" type="slidenum">
              <a:rPr lang="en-US" smtClean="0"/>
              <a:t>‹#›</a:t>
            </a:fld>
            <a:endParaRPr lang="en-US"/>
          </a:p>
        </p:txBody>
      </p:sp>
    </p:spTree>
    <p:extLst>
      <p:ext uri="{BB962C8B-B14F-4D97-AF65-F5344CB8AC3E}">
        <p14:creationId xmlns:p14="http://schemas.microsoft.com/office/powerpoint/2010/main" val="7748184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982C8A-5A79-48ED-835D-F927915A1D14}" type="slidenum">
              <a:rPr lang="en-US" smtClean="0"/>
              <a:t>‹#›</a:t>
            </a:fld>
            <a:endParaRPr lang="en-US"/>
          </a:p>
        </p:txBody>
      </p:sp>
    </p:spTree>
    <p:extLst>
      <p:ext uri="{BB962C8B-B14F-4D97-AF65-F5344CB8AC3E}">
        <p14:creationId xmlns:p14="http://schemas.microsoft.com/office/powerpoint/2010/main" val="247714163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982C8A-5A79-48ED-835D-F927915A1D14}" type="slidenum">
              <a:rPr lang="en-US" smtClean="0"/>
              <a:t>‹#›</a:t>
            </a:fld>
            <a:endParaRPr lang="en-US"/>
          </a:p>
        </p:txBody>
      </p:sp>
    </p:spTree>
    <p:extLst>
      <p:ext uri="{BB962C8B-B14F-4D97-AF65-F5344CB8AC3E}">
        <p14:creationId xmlns:p14="http://schemas.microsoft.com/office/powerpoint/2010/main" val="4558889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3.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982C8A-5A79-48ED-835D-F927915A1D14}" type="slidenum">
              <a:rPr lang="en-US" smtClean="0"/>
              <a:t>‹#›</a:t>
            </a:fld>
            <a:endParaRPr lang="en-US"/>
          </a:p>
        </p:txBody>
      </p:sp>
    </p:spTree>
    <p:extLst>
      <p:ext uri="{BB962C8B-B14F-4D97-AF65-F5344CB8AC3E}">
        <p14:creationId xmlns:p14="http://schemas.microsoft.com/office/powerpoint/2010/main" val="2310203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18.xml"/><Relationship Id="rId5" Type="http://schemas.openxmlformats.org/officeDocument/2006/relationships/image" Target="../media/image33.jpeg"/><Relationship Id="rId4" Type="http://schemas.openxmlformats.org/officeDocument/2006/relationships/hyperlink" Target="https://cdn.sparkfun.com/assets/learn_tutorials/3/3/7/Redbot_Kit_Brian_Revisions-13.jpg"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cdn.sparkfun.com/assets/learn_tutorials/3/3/7/Redbot_Kit-45.jpg" TargetMode="External"/><Relationship Id="rId3" Type="http://schemas.openxmlformats.org/officeDocument/2006/relationships/image" Target="../media/image34.jpeg"/><Relationship Id="rId7" Type="http://schemas.openxmlformats.org/officeDocument/2006/relationships/image" Target="../media/image36.jpeg"/><Relationship Id="rId2" Type="http://schemas.openxmlformats.org/officeDocument/2006/relationships/hyperlink" Target="https://cdn.sparkfun.com/r/600-600/assets/learn_tutorials/3/3/7/Redbot_Kit-04.jpg" TargetMode="External"/><Relationship Id="rId1" Type="http://schemas.openxmlformats.org/officeDocument/2006/relationships/slideLayout" Target="../slideLayouts/slideLayout18.xml"/><Relationship Id="rId6" Type="http://schemas.openxmlformats.org/officeDocument/2006/relationships/hyperlink" Target="https://cdn.sparkfun.com/assets/learn_tutorials/3/3/7/Redbot_Kit-44.jpg" TargetMode="External"/><Relationship Id="rId5" Type="http://schemas.openxmlformats.org/officeDocument/2006/relationships/image" Target="../media/image35.jpeg"/><Relationship Id="rId4" Type="http://schemas.openxmlformats.org/officeDocument/2006/relationships/hyperlink" Target="https://cdn.sparkfun.com/assets/learn_tutorials/3/3/7/Redbot_Kit-43.jpg" TargetMode="External"/><Relationship Id="rId9"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hyperlink" Target="https://cdn.sparkfun.com/r/600-600/assets/learn_tutorials/3/3/7/Redbot_Kit_Reshoot-01.jpg" TargetMode="External"/><Relationship Id="rId3" Type="http://schemas.openxmlformats.org/officeDocument/2006/relationships/image" Target="../media/image39.jpeg"/><Relationship Id="rId7" Type="http://schemas.openxmlformats.org/officeDocument/2006/relationships/image" Target="../media/image41.jpeg"/><Relationship Id="rId2" Type="http://schemas.openxmlformats.org/officeDocument/2006/relationships/hyperlink" Target="https://cdn.sparkfun.com/r/600-600/assets/learn_tutorials/3/3/7/Redbot_Kit-12.jpg" TargetMode="External"/><Relationship Id="rId1" Type="http://schemas.openxmlformats.org/officeDocument/2006/relationships/slideLayout" Target="../slideLayouts/slideLayout18.xml"/><Relationship Id="rId6" Type="http://schemas.openxmlformats.org/officeDocument/2006/relationships/hyperlink" Target="https://cdn.sparkfun.com/assets/learn_tutorials/3/3/7/Redbot_Kit_Brian_Revisions-08.jpg" TargetMode="External"/><Relationship Id="rId11" Type="http://schemas.openxmlformats.org/officeDocument/2006/relationships/image" Target="../media/image43.jpeg"/><Relationship Id="rId5" Type="http://schemas.openxmlformats.org/officeDocument/2006/relationships/image" Target="../media/image40.jpeg"/><Relationship Id="rId10" Type="http://schemas.openxmlformats.org/officeDocument/2006/relationships/hyperlink" Target="https://cdn.sparkfun.com/assets/learn_tutorials/3/3/7/Redbot_Kit_Reshoot-02.jpg" TargetMode="External"/><Relationship Id="rId4" Type="http://schemas.openxmlformats.org/officeDocument/2006/relationships/hyperlink" Target="https://cdn.sparkfun.com/assets/learn_tutorials/3/3/7/Redbot_Kit-49.jpg" TargetMode="External"/><Relationship Id="rId9"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cdn.sparkfun.com/r/600-600/assets/learn_tutorials/3/3/7/Redbot_Kit-05.jpg" TargetMode="External"/><Relationship Id="rId1" Type="http://schemas.openxmlformats.org/officeDocument/2006/relationships/slideLayout" Target="../slideLayouts/slideLayout18.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8.xml"/><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cdn.sparkfun.com/r/600-600/assets/learn_tutorials/3/3/7/Redbot_Kit-07.jpg" TargetMode="Externa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hyperlink" Target="https://cdn.sparkfun.com/assets/learn_tutorials/3/3/7/Redbot_Kit-70.jp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arduino.cc/en/Main/Software" TargetMode="Externa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3.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hyperlink" Target="https://www.arduino.cc/en/Main/Softwa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Sholar, Alex Fei</a:t>
            </a:r>
            <a:br>
              <a:rPr lang="en-US" sz="1800" dirty="0" smtClean="0"/>
            </a:br>
            <a:r>
              <a:rPr lang="en-US" sz="1800" dirty="0" smtClean="0"/>
              <a:t>Event </a:t>
            </a:r>
            <a:r>
              <a:rPr lang="en-US" sz="1800" dirty="0"/>
              <a:t>sponsored by Intel Global Brand &amp; Reputation Marketing, Melissa Beers </a:t>
            </a:r>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a:stretch>
            <a:fillRect/>
          </a:stretch>
        </p:blipFill>
        <p:spPr>
          <a:xfrm>
            <a:off x="5949953" y="1570037"/>
            <a:ext cx="5876015" cy="3310943"/>
          </a:xfrm>
          <a:prstGeom prst="rect">
            <a:avLst/>
          </a:prstGeom>
        </p:spPr>
      </p:pic>
      <p:pic>
        <p:nvPicPr>
          <p:cNvPr id="12" name="Picture 11"/>
          <p:cNvPicPr/>
          <p:nvPr/>
        </p:nvPicPr>
        <p:blipFill rotWithShape="1">
          <a:blip r:embed="rId4">
            <a:extLst>
              <a:ext uri="{28A0092B-C50C-407E-A947-70E740481C1C}">
                <a14:useLocalDpi xmlns:a14="http://schemas.microsoft.com/office/drawing/2010/main" val="0"/>
              </a:ext>
            </a:extLst>
          </a:blip>
          <a:srcRect t="61360" b="9208"/>
          <a:stretch/>
        </p:blipFill>
        <p:spPr bwMode="auto">
          <a:xfrm>
            <a:off x="5949953" y="5061857"/>
            <a:ext cx="5591175" cy="1396093"/>
          </a:xfrm>
          <a:prstGeom prst="rect">
            <a:avLst/>
          </a:prstGeom>
          <a:noFill/>
          <a:ln>
            <a:noFill/>
          </a:ln>
        </p:spPr>
      </p:pic>
      <p:pic>
        <p:nvPicPr>
          <p:cNvPr id="13" name="Picture 12"/>
          <p:cNvPicPr/>
          <p:nvPr/>
        </p:nvPicPr>
        <p:blipFill rotWithShape="1">
          <a:blip r:embed="rId4">
            <a:extLst>
              <a:ext uri="{28A0092B-C50C-407E-A947-70E740481C1C}">
                <a14:useLocalDpi xmlns:a14="http://schemas.microsoft.com/office/drawing/2010/main" val="0"/>
              </a:ext>
            </a:extLst>
          </a:blip>
          <a:srcRect r="68204" b="77022"/>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10</a:t>
            </a:fld>
            <a:endParaRPr lang="en-US" dirty="0">
              <a:solidFill>
                <a:prstClr val="white"/>
              </a:solidFill>
            </a:endParaRPr>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fontScale="70000" lnSpcReduction="20000"/>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LEDs and cable</a:t>
            </a:r>
          </a:p>
          <a:p>
            <a:pPr lvl="2"/>
            <a:r>
              <a:rPr lang="en-US" dirty="0" smtClean="0"/>
              <a:t>Bottom 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LEDs and cable</a:t>
            </a:r>
          </a:p>
          <a:p>
            <a:pPr marL="457189" lvl="2" indent="0">
              <a:buNone/>
            </a:pPr>
            <a:r>
              <a:rPr lang="en-US" dirty="0" smtClean="0"/>
              <a:t>	</a:t>
            </a:r>
            <a:r>
              <a:rPr lang="en-US" dirty="0"/>
              <a:t>	</a:t>
            </a:r>
            <a:r>
              <a:rPr lang="en-US" dirty="0" smtClean="0"/>
              <a:t>Batter Holder and Batteries</a:t>
            </a:r>
          </a:p>
          <a:p>
            <a:pPr lvl="2"/>
            <a:r>
              <a:rPr lang="en-US" dirty="0" smtClean="0"/>
              <a:t>Top Chassis</a:t>
            </a:r>
          </a:p>
          <a:p>
            <a:pPr marL="457189" lvl="2" indent="0">
              <a:buNone/>
            </a:pPr>
            <a:r>
              <a:rPr lang="en-US" dirty="0" smtClean="0"/>
              <a:t>		Servo </a:t>
            </a:r>
            <a:r>
              <a:rPr lang="en-US" dirty="0"/>
              <a:t>Motor</a:t>
            </a:r>
          </a:p>
          <a:p>
            <a:pPr marL="457189" lvl="2" indent="0">
              <a:buNone/>
            </a:pPr>
            <a:r>
              <a:rPr lang="en-US" dirty="0"/>
              <a:t>		IR Proximity </a:t>
            </a:r>
            <a:r>
              <a:rPr lang="en-US" dirty="0" smtClean="0"/>
              <a:t>Sensor</a:t>
            </a:r>
          </a:p>
          <a:p>
            <a:pPr lvl="2"/>
            <a:r>
              <a:rPr lang="en-US" dirty="0" smtClean="0"/>
              <a:t>Completed Chassis</a:t>
            </a:r>
          </a:p>
          <a:p>
            <a:pPr marL="457189" lvl="2" indent="0">
              <a:buNone/>
            </a:pPr>
            <a:r>
              <a:rPr lang="en-US" dirty="0" smtClean="0"/>
              <a:t>	</a:t>
            </a:r>
            <a:r>
              <a:rPr lang="en-US" dirty="0"/>
              <a:t>	</a:t>
            </a:r>
            <a:r>
              <a:rPr lang="en-US" dirty="0" smtClean="0"/>
              <a:t>Mainboard and Shield </a:t>
            </a:r>
          </a:p>
          <a:p>
            <a:pPr marL="457189" lvl="2" indent="0">
              <a:buNone/>
            </a:pPr>
            <a:r>
              <a:rPr lang="en-US" dirty="0"/>
              <a:t>	</a:t>
            </a:r>
            <a:r>
              <a:rPr lang="en-US" dirty="0" smtClean="0"/>
              <a:t>	Piezo Buzzer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(N)</a:t>
            </a:r>
          </a:p>
          <a:p>
            <a:endParaRPr lang="en-US" dirty="0"/>
          </a:p>
          <a:p>
            <a:r>
              <a:rPr lang="en-US" dirty="0" smtClean="0"/>
              <a:t>4x RGB LED(N)</a:t>
            </a:r>
          </a:p>
          <a:p>
            <a:endParaRPr lang="en-US" dirty="0" smtClean="0"/>
          </a:p>
          <a:p>
            <a:endParaRPr lang="en-US" dirty="0"/>
          </a:p>
          <a:p>
            <a:r>
              <a:rPr lang="en-US" dirty="0" smtClean="0"/>
              <a:t>1x LED Cable ()</a:t>
            </a:r>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3"/>
          <a:stretch>
            <a:fillRect/>
          </a:stretch>
        </p:blipFill>
        <p:spPr>
          <a:xfrm>
            <a:off x="8904817" y="1981836"/>
            <a:ext cx="1061951" cy="777990"/>
          </a:xfrm>
          <a:prstGeom prst="rect">
            <a:avLst/>
          </a:prstGeom>
        </p:spPr>
      </p:pic>
      <p:pic>
        <p:nvPicPr>
          <p:cNvPr id="5124" name="Picture 4" descr="Image result for Addressable RGB 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817" y="3137229"/>
            <a:ext cx="1061951" cy="1061951"/>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LED into the LED </a:t>
            </a:r>
            <a:r>
              <a:rPr lang="en-US" dirty="0" smtClean="0"/>
              <a:t>Mount</a:t>
            </a:r>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32295" t="27757" r="44591" b="43637"/>
          <a:stretch/>
        </p:blipFill>
        <p:spPr>
          <a:xfrm rot="5400000">
            <a:off x="793312" y="1668481"/>
            <a:ext cx="814571" cy="567077"/>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9129" t="4450" r="13619" b="8098"/>
          <a:stretch/>
        </p:blipFill>
        <p:spPr>
          <a:xfrm>
            <a:off x="8904817" y="4857404"/>
            <a:ext cx="1853740" cy="1180407"/>
          </a:xfrm>
          <a:prstGeom prst="rect">
            <a:avLst/>
          </a:prstGeom>
        </p:spPr>
      </p:pic>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l="45940" t="34341" r="33696" b="32905"/>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9129" t="4450" r="13619" b="8098"/>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9" cstate="print">
            <a:extLst>
              <a:ext uri="{28A0092B-C50C-407E-A947-70E740481C1C}">
                <a14:useLocalDpi xmlns:a14="http://schemas.microsoft.com/office/drawing/2010/main" val="0"/>
              </a:ext>
            </a:extLst>
          </a:blip>
          <a:srcRect l="34061" r="40606"/>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spTree>
    <p:extLst>
      <p:ext uri="{BB962C8B-B14F-4D97-AF65-F5344CB8AC3E}">
        <p14:creationId xmlns:p14="http://schemas.microsoft.com/office/powerpoint/2010/main" val="196532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0000" t="31517" r="30953" b="39912"/>
          <a:stretch/>
        </p:blipFill>
        <p:spPr>
          <a:xfrm rot="5400000">
            <a:off x="9908485" y="1811081"/>
            <a:ext cx="2588959" cy="1432414"/>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0000" r="26190"/>
          <a:stretch/>
        </p:blipFill>
        <p:spPr>
          <a:xfrm rot="5400000">
            <a:off x="8556728" y="3346805"/>
            <a:ext cx="3574159" cy="3150729"/>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a:bodyPr>
          <a:lstStyle/>
          <a:p>
            <a:r>
              <a:rPr lang="en-US" dirty="0" smtClean="0"/>
              <a:t>LED Cable connection to Arduino 101</a:t>
            </a:r>
          </a:p>
          <a:p>
            <a:r>
              <a:rPr lang="en-US" dirty="0" smtClean="0"/>
              <a:t>Insert </a:t>
            </a:r>
            <a:r>
              <a:rPr lang="en-US" dirty="0"/>
              <a:t>a jumper </a:t>
            </a:r>
            <a:r>
              <a:rPr lang="en-US" dirty="0" smtClean="0"/>
              <a:t>wire into the black </a:t>
            </a:r>
            <a:r>
              <a:rPr lang="en-US" dirty="0"/>
              <a:t>hole on the </a:t>
            </a:r>
            <a:r>
              <a:rPr lang="en-US" dirty="0" smtClean="0"/>
              <a:t>LED cable connector, connect the </a:t>
            </a:r>
            <a:r>
              <a:rPr lang="en-US" dirty="0"/>
              <a:t>other end </a:t>
            </a:r>
            <a:r>
              <a:rPr lang="en-US" dirty="0" smtClean="0"/>
              <a:t>to one of the Arduino 101’s GND pin.</a:t>
            </a:r>
            <a:endParaRPr lang="en-US" dirty="0"/>
          </a:p>
          <a:p>
            <a:r>
              <a:rPr lang="en-US" dirty="0"/>
              <a:t>Insert a jumper 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Arduino 101’s 5V pin.</a:t>
            </a:r>
            <a:endParaRPr lang="en-US" dirty="0"/>
          </a:p>
          <a:p>
            <a:r>
              <a:rPr lang="en-US" dirty="0"/>
              <a:t>Insert </a:t>
            </a:r>
            <a:r>
              <a:rPr lang="en-US" dirty="0" smtClean="0"/>
              <a:t>a third jumper 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Arduino 101’s Digital 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Tree>
    <p:extLst>
      <p:ext uri="{BB962C8B-B14F-4D97-AF65-F5344CB8AC3E}">
        <p14:creationId xmlns:p14="http://schemas.microsoft.com/office/powerpoint/2010/main" val="3346423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and IDE 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r>
              <a:rPr lang="en-GB" b="1" dirty="0" smtClean="0">
                <a:ea typeface="Segoe UI" panose="020B0502040204020203" pitchFamily="34" charset="0"/>
                <a:cs typeface="Segoe UI" panose="020B0502040204020203" pitchFamily="34" charset="0"/>
              </a:rPr>
              <a:t>Examples -&gt;</a:t>
            </a:r>
            <a:r>
              <a:rPr lang="en-GB" b="1" dirty="0" err="1" smtClean="0">
                <a:ea typeface="Segoe UI" panose="020B0502040204020203" pitchFamily="34" charset="0"/>
                <a:cs typeface="Segoe UI" panose="020B0502040204020203" pitchFamily="34" charset="0"/>
              </a:rPr>
              <a:t>LEDTest</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spTree>
    <p:extLst>
      <p:ext uri="{BB962C8B-B14F-4D97-AF65-F5344CB8AC3E}">
        <p14:creationId xmlns:p14="http://schemas.microsoft.com/office/powerpoint/2010/main" val="29079569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a:t>1</a:t>
            </a:r>
            <a:r>
              <a:rPr lang="en-US" dirty="0" smtClean="0"/>
              <a:t>x Bottom Chassis Plate (A)</a:t>
            </a:r>
          </a:p>
          <a:p>
            <a:endParaRPr lang="en-US" dirty="0" smtClean="0"/>
          </a:p>
          <a:p>
            <a:endParaRPr lang="en-US" dirty="0"/>
          </a:p>
          <a:p>
            <a:endParaRPr lang="en-US" dirty="0"/>
          </a:p>
          <a:p>
            <a:r>
              <a:rPr lang="en-US" dirty="0"/>
              <a:t>2</a:t>
            </a:r>
            <a:r>
              <a:rPr lang="en-US" dirty="0" smtClean="0"/>
              <a:t>x Encoder Mounts w/Encoders (E)</a:t>
            </a:r>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8173778" cy="5303444"/>
          </a:xfrm>
        </p:spPr>
        <p:txBody>
          <a:bodyPr>
            <a:normAutofit fontScale="92500" lnSpcReduction="10000"/>
          </a:bodyPr>
          <a:lstStyle/>
          <a:p>
            <a:r>
              <a:rPr lang="en-US" dirty="0" smtClean="0"/>
              <a:t>Attach Encoders to chassis</a:t>
            </a:r>
          </a:p>
          <a:p>
            <a:r>
              <a:rPr lang="en-US" dirty="0" smtClean="0"/>
              <a:t>Snap </a:t>
            </a:r>
            <a:r>
              <a:rPr lang="en-US" dirty="0"/>
              <a:t>the assembled encoder </a:t>
            </a:r>
            <a:r>
              <a:rPr lang="en-US" dirty="0" smtClean="0"/>
              <a:t>mounts </a:t>
            </a:r>
            <a:r>
              <a:rPr lang="en-US" dirty="0"/>
              <a:t>into the back-left </a:t>
            </a:r>
            <a:r>
              <a:rPr lang="en-US" dirty="0" smtClean="0"/>
              <a:t>and right vertical slots </a:t>
            </a:r>
            <a:r>
              <a:rPr lang="en-US" dirty="0"/>
              <a:t>of the Bottom Chassis Plate (A).</a:t>
            </a:r>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oriented to the middle of 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pic>
        <p:nvPicPr>
          <p:cNvPr id="17" name="Picture 16" descr="Hall effect sensors on chassis">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857499" y="2330411"/>
            <a:ext cx="4269921" cy="3025360"/>
          </a:xfrm>
          <a:prstGeom prst="rect">
            <a:avLst/>
          </a:prstGeom>
          <a:noFill/>
          <a:ln>
            <a:noFill/>
          </a:ln>
        </p:spPr>
      </p:pic>
      <p:pic>
        <p:nvPicPr>
          <p:cNvPr id="18" name="Picture 17" descr="Bottom Chassis Plate">
            <a:hlinkClick r:id="rId4"/>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3055" y="2296442"/>
            <a:ext cx="1905635" cy="1905635"/>
          </a:xfrm>
          <a:prstGeom prst="rect">
            <a:avLst/>
          </a:prstGeom>
          <a:noFill/>
          <a:ln>
            <a:noFill/>
          </a:ln>
        </p:spPr>
      </p:pic>
    </p:spTree>
    <p:extLst>
      <p:ext uri="{BB962C8B-B14F-4D97-AF65-F5344CB8AC3E}">
        <p14:creationId xmlns:p14="http://schemas.microsoft.com/office/powerpoint/2010/main" val="14003338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527471" y="1604433"/>
            <a:ext cx="4050697" cy="4567767"/>
          </a:xfrm>
        </p:spPr>
        <p:txBody>
          <a:bodyPr/>
          <a:lstStyle/>
          <a:p>
            <a:r>
              <a:rPr lang="en-US" dirty="0" smtClean="0"/>
              <a:t>2x Motors w/Encoder Magnets and Rear Mounts (D)</a:t>
            </a:r>
          </a:p>
          <a:p>
            <a:endParaRPr lang="en-US" dirty="0" smtClean="0"/>
          </a:p>
          <a:p>
            <a:endParaRPr lang="en-US" dirty="0" smtClean="0"/>
          </a:p>
          <a:p>
            <a:endParaRPr lang="en-US" dirty="0" smtClean="0"/>
          </a:p>
          <a:p>
            <a:r>
              <a:rPr lang="en-US" dirty="0" smtClean="0"/>
              <a:t>2x Front Motor </a:t>
            </a:r>
            <a:r>
              <a:rPr lang="en-US" dirty="0"/>
              <a:t>Mounts </a:t>
            </a:r>
            <a:r>
              <a:rPr lang="en-US" dirty="0" smtClean="0"/>
              <a:t>(C)</a:t>
            </a:r>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(C) onto the protruding eyelet on the front of a Motor </a:t>
            </a:r>
            <a:r>
              <a:rPr lang="en-US" dirty="0" smtClean="0"/>
              <a:t>(D).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pic>
        <p:nvPicPr>
          <p:cNvPr id="9" name="Picture 8" descr="Front motor moun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7471" y="4641749"/>
            <a:ext cx="1045029" cy="1024265"/>
          </a:xfrm>
          <a:prstGeom prst="rect">
            <a:avLst/>
          </a:prstGeom>
          <a:noFill/>
          <a:ln>
            <a:noFill/>
          </a:ln>
        </p:spPr>
      </p:pic>
      <p:pic>
        <p:nvPicPr>
          <p:cNvPr id="10" name="Picture 9" descr="Both rear motor mounts on the motors">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7515224" y="2355839"/>
            <a:ext cx="2535012" cy="1848767"/>
          </a:xfrm>
          <a:prstGeom prst="rect">
            <a:avLst/>
          </a:prstGeom>
          <a:noFill/>
          <a:ln>
            <a:noFill/>
          </a:ln>
        </p:spPr>
      </p:pic>
      <p:pic>
        <p:nvPicPr>
          <p:cNvPr id="11" name="Picture 10" descr="Front motor mount">
            <a:hlinkClick r:id="rId6"/>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8"/>
          </p:cNvPr>
          <p:cNvPicPr/>
          <p:nvPr/>
        </p:nvPicPr>
        <p:blipFill>
          <a:blip r:embed="rId9">
            <a:extLst>
              <a:ext uri="{28A0092B-C50C-407E-A947-70E740481C1C}">
                <a14:useLocalDpi xmlns:a14="http://schemas.microsoft.com/office/drawing/2010/main" val="0"/>
              </a:ext>
            </a:extLst>
          </a:blip>
          <a:srcRect/>
          <a:stretch>
            <a:fillRect/>
          </a:stretch>
        </p:blipFill>
        <p:spPr bwMode="auto">
          <a:xfrm>
            <a:off x="3034695" y="3311094"/>
            <a:ext cx="3224893" cy="2040576"/>
          </a:xfrm>
          <a:prstGeom prst="rect">
            <a:avLst/>
          </a:prstGeom>
          <a:noFill/>
          <a:ln>
            <a:noFill/>
          </a:ln>
        </p:spPr>
      </p:pic>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the Bottom Chassis Plate (A). </a:t>
            </a:r>
            <a:r>
              <a:rPr lang="en-US" dirty="0"/>
              <a:t>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686024" y="2503486"/>
            <a:ext cx="4813601" cy="3151642"/>
          </a:xfrm>
          <a:prstGeom prst="rect">
            <a:avLst/>
          </a:prstGeom>
          <a:noFill/>
          <a:ln>
            <a:noFill/>
          </a:ln>
        </p:spPr>
      </p:pic>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319868" cy="4567767"/>
          </a:xfrm>
        </p:spPr>
        <p:txBody>
          <a:bodyPr/>
          <a:lstStyle/>
          <a:p>
            <a:r>
              <a:rPr lang="en-US" dirty="0" smtClean="0"/>
              <a:t>2x Wheel (U)</a:t>
            </a:r>
          </a:p>
          <a:p>
            <a:endParaRPr lang="en-US" dirty="0"/>
          </a:p>
          <a:p>
            <a:endParaRPr lang="en-US" dirty="0" smtClean="0"/>
          </a:p>
          <a:p>
            <a:endParaRPr lang="en-US" dirty="0" smtClean="0"/>
          </a:p>
          <a:p>
            <a:r>
              <a:rPr lang="en-US" dirty="0" smtClean="0"/>
              <a:t>1x Nub Caster(F)</a:t>
            </a:r>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(U) onto the plastic shaft of a Motor (V). </a:t>
            </a:r>
            <a:r>
              <a:rPr lang="en-US" dirty="0" smtClean="0"/>
              <a:t> 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(F) into the slot on the back of the Bottom Chassis Plate assembly. </a:t>
            </a:r>
            <a:r>
              <a:rPr lang="en-US" dirty="0"/>
              <a:t>Make sure the Nub Caster is on the side opposite the motors (the bottom side</a:t>
            </a:r>
            <a:r>
              <a:rPr lang="en-US" dirty="0" smtClean="0"/>
              <a:t>)</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pic>
        <p:nvPicPr>
          <p:cNvPr id="8" name="Picture 7" descr="Wheel">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4915" y="2015774"/>
            <a:ext cx="1889020" cy="1584676"/>
          </a:xfrm>
          <a:prstGeom prst="rect">
            <a:avLst/>
          </a:prstGeom>
          <a:noFill/>
          <a:ln>
            <a:noFill/>
          </a:ln>
        </p:spPr>
      </p:pic>
      <p:pic>
        <p:nvPicPr>
          <p:cNvPr id="13" name="Picture 12" descr="Slide on a wheel">
            <a:hlinkClick r:id="rId4"/>
          </p:cNvPr>
          <p:cNvPicPr/>
          <p:nvPr/>
        </p:nvPicPr>
        <p:blipFill rotWithShape="1">
          <a:blip r:embed="rId5">
            <a:extLst>
              <a:ext uri="{28A0092B-C50C-407E-A947-70E740481C1C}">
                <a14:useLocalDpi xmlns:a14="http://schemas.microsoft.com/office/drawing/2010/main" val="0"/>
              </a:ext>
            </a:extLst>
          </a:blip>
          <a:srcRect l="20687" r="14813" b="23047"/>
          <a:stretch/>
        </p:blipFill>
        <p:spPr bwMode="auto">
          <a:xfrm>
            <a:off x="607484" y="2931638"/>
            <a:ext cx="2473779" cy="2096305"/>
          </a:xfrm>
          <a:prstGeom prst="rect">
            <a:avLst/>
          </a:prstGeom>
          <a:noFill/>
          <a:ln>
            <a:noFill/>
          </a:ln>
        </p:spPr>
      </p:pic>
      <p:pic>
        <p:nvPicPr>
          <p:cNvPr id="15" name="Picture 14" descr="Ready to roll">
            <a:hlinkClick r:id="rId6"/>
          </p:cNvPr>
          <p:cNvPicPr/>
          <p:nvPr/>
        </p:nvPicPr>
        <p:blipFill rotWithShape="1">
          <a:blip r:embed="rId7">
            <a:extLst>
              <a:ext uri="{28A0092B-C50C-407E-A947-70E740481C1C}">
                <a14:useLocalDpi xmlns:a14="http://schemas.microsoft.com/office/drawing/2010/main" val="0"/>
              </a:ext>
            </a:extLst>
          </a:blip>
          <a:srcRect l="10078" r="7934"/>
          <a:stretch/>
        </p:blipFill>
        <p:spPr bwMode="auto">
          <a:xfrm>
            <a:off x="3244549" y="2931637"/>
            <a:ext cx="2555422" cy="2096305"/>
          </a:xfrm>
          <a:prstGeom prst="rect">
            <a:avLst/>
          </a:prstGeom>
          <a:noFill/>
          <a:ln>
            <a:noFill/>
          </a:ln>
        </p:spPr>
      </p:pic>
      <p:pic>
        <p:nvPicPr>
          <p:cNvPr id="16" name="Picture 15" descr="Nub caster">
            <a:hlinkClick r:id="rId8"/>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74915" y="4266565"/>
            <a:ext cx="1905635" cy="1905635"/>
          </a:xfrm>
          <a:prstGeom prst="rect">
            <a:avLst/>
          </a:prstGeom>
          <a:noFill/>
          <a:ln>
            <a:noFill/>
          </a:ln>
        </p:spPr>
      </p:pic>
      <p:pic>
        <p:nvPicPr>
          <p:cNvPr id="17" name="Picture 16" descr="Adding the ball caster">
            <a:hlinkClick r:id="rId10"/>
          </p:cNvPr>
          <p:cNvPicPr/>
          <p:nvPr/>
        </p:nvPicPr>
        <p:blipFill rotWithShape="1">
          <a:blip r:embed="rId11">
            <a:extLst>
              <a:ext uri="{28A0092B-C50C-407E-A947-70E740481C1C}">
                <a14:useLocalDpi xmlns:a14="http://schemas.microsoft.com/office/drawing/2010/main" val="0"/>
              </a:ext>
            </a:extLst>
          </a:blip>
          <a:srcRect l="9486" t="3508" b="29646"/>
          <a:stretch/>
        </p:blipFill>
        <p:spPr bwMode="auto">
          <a:xfrm>
            <a:off x="5963258" y="2931637"/>
            <a:ext cx="3050114" cy="2096305"/>
          </a:xfrm>
          <a:prstGeom prst="rect">
            <a:avLst/>
          </a:prstGeom>
          <a:noFill/>
          <a:ln>
            <a:noFill/>
          </a:ln>
        </p:spPr>
      </p:pic>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6019" y="691895"/>
            <a:ext cx="9729871" cy="1279960"/>
          </a:xfrm>
        </p:spPr>
        <p:txBody>
          <a:bodyPr/>
          <a:lstStyle/>
          <a:p>
            <a:r>
              <a:rPr lang="en-US" sz="4800" dirty="0"/>
              <a:t>The Intel new </a:t>
            </a:r>
            <a:r>
              <a:rPr lang="en-US" sz="4800" dirty="0" err="1"/>
              <a:t>mexico</a:t>
            </a:r>
            <a:r>
              <a:rPr lang="en-US" sz="4800" dirty="0"/>
              <a:t/>
            </a:r>
            <a:br>
              <a:rPr lang="en-US" sz="4800" dirty="0"/>
            </a:br>
            <a:r>
              <a:rPr lang="en-US" sz="4800" dirty="0"/>
              <a:t> Family &amp; Friends amazing Car experience </a:t>
            </a:r>
          </a:p>
        </p:txBody>
      </p:sp>
      <p:sp>
        <p:nvSpPr>
          <p:cNvPr id="3" name="Subtitle 2"/>
          <p:cNvSpPr>
            <a:spLocks noGrp="1"/>
          </p:cNvSpPr>
          <p:nvPr>
            <p:ph type="subTitle" idx="1"/>
          </p:nvPr>
        </p:nvSpPr>
        <p:spPr>
          <a:xfrm>
            <a:off x="441961" y="6280484"/>
            <a:ext cx="11297049" cy="348916"/>
          </a:xfrm>
        </p:spPr>
        <p:txBody>
          <a:bodyPr/>
          <a:lstStyle/>
          <a:p>
            <a:r>
              <a:rPr lang="en-US" sz="2400" dirty="0">
                <a:latin typeface="Intel Clear" panose="020B0604020203020204" pitchFamily="34" charset="0"/>
                <a:ea typeface="Intel Clear" panose="020B0604020203020204" pitchFamily="34" charset="0"/>
                <a:cs typeface="Intel Clear" panose="020B0604020203020204" pitchFamily="34" charset="0"/>
              </a:rPr>
              <a:t>Thank you, if you have any questions please contact Allison Barnes or Todd Marsh</a:t>
            </a:r>
          </a:p>
        </p:txBody>
      </p:sp>
      <p:sp>
        <p:nvSpPr>
          <p:cNvPr id="7" name="Rectangle 6"/>
          <p:cNvSpPr/>
          <p:nvPr/>
        </p:nvSpPr>
        <p:spPr>
          <a:xfrm>
            <a:off x="8520955" y="543553"/>
            <a:ext cx="4319452" cy="1149097"/>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smtClean="0">
                <a:ln w="6600">
                  <a:solidFill>
                    <a:srgbClr val="0071C5"/>
                  </a:solidFill>
                  <a:prstDash val="solid"/>
                </a:ln>
                <a:solidFill>
                  <a:srgbClr val="FFFFFF"/>
                </a:solidFill>
                <a:effectLst>
                  <a:outerShdw dist="38100" dir="2700000" algn="tl" rotWithShape="0">
                    <a:srgbClr val="0071C5"/>
                  </a:outerShdw>
                </a:effectLst>
              </a:rPr>
              <a:t>Inside </a:t>
            </a:r>
            <a:r>
              <a:rPr lang="en-US" sz="4267" b="1" dirty="0" smtClean="0">
                <a:ln w="6600">
                  <a:solidFill>
                    <a:srgbClr val="0071C5"/>
                  </a:solidFill>
                  <a:prstDash val="solid"/>
                </a:ln>
                <a:solidFill>
                  <a:srgbClr val="00B0F0"/>
                </a:solidFill>
                <a:effectLst>
                  <a:outerShdw dist="38100" dir="2700000" algn="tl" rotWithShape="0">
                    <a:srgbClr val="0071C5"/>
                  </a:outerShdw>
                </a:effectLst>
              </a:rPr>
              <a:t>Blue</a:t>
            </a:r>
            <a:br>
              <a:rPr lang="en-US" sz="4267" b="1" dirty="0" smtClean="0">
                <a:ln w="6600">
                  <a:solidFill>
                    <a:srgbClr val="0071C5"/>
                  </a:solidFill>
                  <a:prstDash val="solid"/>
                </a:ln>
                <a:solidFill>
                  <a:srgbClr val="00B0F0"/>
                </a:solidFill>
                <a:effectLst>
                  <a:outerShdw dist="38100" dir="2700000" algn="tl" rotWithShape="0">
                    <a:srgbClr val="0071C5"/>
                  </a:outerShdw>
                </a:effectLst>
              </a:rPr>
            </a:br>
            <a:r>
              <a:rPr lang="en-US" sz="2400" dirty="0" smtClean="0">
                <a:solidFill>
                  <a:schemeClr val="bg1"/>
                </a:solidFill>
                <a:latin typeface="Intel Clear" panose="020B0604020203020204" pitchFamily="34" charset="0"/>
                <a:ea typeface="Intel Clear" panose="020B0604020203020204" pitchFamily="34" charset="0"/>
                <a:cs typeface="Intel Clear" panose="020B0604020203020204" pitchFamily="34" charset="0"/>
              </a:rPr>
              <a:t>soco.intel.com/events/21970</a:t>
            </a:r>
            <a:endParaRPr lang="en-US" sz="4400" b="1" dirty="0">
              <a:ln w="6600">
                <a:solidFill>
                  <a:srgbClr val="0071C5"/>
                </a:solidFill>
                <a:prstDash val="solid"/>
              </a:ln>
              <a:solidFill>
                <a:schemeClr val="bg1"/>
              </a:solidFill>
              <a:effectLst>
                <a:outerShdw dist="38100" dir="2700000" algn="tl" rotWithShape="0">
                  <a:srgbClr val="0071C5"/>
                </a:outerShdw>
              </a:effectLst>
            </a:endParaRPr>
          </a:p>
        </p:txBody>
      </p:sp>
      <p:sp>
        <p:nvSpPr>
          <p:cNvPr id="8" name="Title 1"/>
          <p:cNvSpPr txBox="1">
            <a:spLocks/>
          </p:cNvSpPr>
          <p:nvPr/>
        </p:nvSpPr>
        <p:spPr>
          <a:xfrm>
            <a:off x="567823" y="2284966"/>
            <a:ext cx="11447714" cy="4172984"/>
          </a:xfrm>
          <a:prstGeom prst="rect">
            <a:avLst/>
          </a:prstGeom>
        </p:spPr>
        <p:txBody>
          <a:bodyPr vert="horz" lIns="0" tIns="45720" rIns="0" bIns="45720" rtlCol="0" anchor="b" anchorCtr="0">
            <a:noAutofit/>
          </a:bodyPr>
          <a:lstStyle>
            <a:lvl1pPr algn="l" defTabSz="914400" rtl="0" eaLnBrk="1" latinLnBrk="0" hangingPunct="1">
              <a:lnSpc>
                <a:spcPct val="80000"/>
              </a:lnSpc>
              <a:spcBef>
                <a:spcPct val="0"/>
              </a:spcBef>
              <a:buNone/>
              <a:defRPr sz="8666" b="0" kern="1200" spc="0" baseline="0">
                <a:solidFill>
                  <a:schemeClr val="bg1"/>
                </a:solidFill>
                <a:latin typeface="Intel Clear Pro" panose="020B0804020202060201" pitchFamily="34" charset="0"/>
                <a:ea typeface="+mj-ea"/>
                <a:cs typeface="Intel Clear Pro" panose="020B0804020202060201" pitchFamily="34" charset="0"/>
              </a:defRPr>
            </a:lvl1pPr>
          </a:lstStyle>
          <a:p>
            <a:pPr>
              <a:spcBef>
                <a:spcPts val="600"/>
              </a:spcBef>
            </a:pPr>
            <a:r>
              <a:rPr lang="en-US" sz="2800" dirty="0" smtClean="0"/>
              <a:t>Event </a:t>
            </a:r>
            <a:r>
              <a:rPr lang="en-US" sz="2800" dirty="0"/>
              <a:t>introduces </a:t>
            </a:r>
            <a:r>
              <a:rPr lang="en-US" sz="2800" b="1" dirty="0"/>
              <a:t>Intel® Arduino 101 </a:t>
            </a:r>
            <a:r>
              <a:rPr lang="en-US" sz="2800" dirty="0"/>
              <a:t>to Intel employees, families &amp; </a:t>
            </a:r>
            <a:r>
              <a:rPr lang="en-US" sz="2800" dirty="0" smtClean="0"/>
              <a:t>friends</a:t>
            </a:r>
          </a:p>
          <a:p>
            <a:pPr>
              <a:spcBef>
                <a:spcPts val="600"/>
              </a:spcBef>
            </a:pPr>
            <a:r>
              <a:rPr lang="en-US" sz="2000" b="1" dirty="0" smtClean="0"/>
              <a:t>        build </a:t>
            </a:r>
            <a:r>
              <a:rPr lang="en-US" sz="2000" b="1" dirty="0"/>
              <a:t>a car with coding &amp; hardware experts available to answer questions</a:t>
            </a:r>
          </a:p>
          <a:p>
            <a:pPr>
              <a:spcBef>
                <a:spcPts val="600"/>
              </a:spcBef>
            </a:pPr>
            <a:endParaRPr lang="en-US" sz="1200" dirty="0"/>
          </a:p>
          <a:p>
            <a:pPr>
              <a:spcBef>
                <a:spcPts val="600"/>
              </a:spcBef>
            </a:pPr>
            <a:r>
              <a:rPr lang="en-US" sz="2800" b="1" dirty="0"/>
              <a:t>15 Teams will be randomly selected from the Inside </a:t>
            </a:r>
            <a:r>
              <a:rPr lang="en-US" sz="2800" b="1" dirty="0">
                <a:solidFill>
                  <a:srgbClr val="00B0F0"/>
                </a:solidFill>
              </a:rPr>
              <a:t>Blue</a:t>
            </a:r>
            <a:r>
              <a:rPr lang="en-US" sz="2800" b="1" dirty="0"/>
              <a:t> signup </a:t>
            </a:r>
            <a:r>
              <a:rPr lang="en-US" sz="2800" b="1" dirty="0" smtClean="0"/>
              <a:t>list</a:t>
            </a:r>
          </a:p>
          <a:p>
            <a:pPr>
              <a:spcBef>
                <a:spcPts val="600"/>
              </a:spcBef>
            </a:pPr>
            <a:r>
              <a:rPr lang="en-US" sz="2800" b="1" dirty="0" smtClean="0"/>
              <a:t>      https://soco.intel.com/events/21970</a:t>
            </a:r>
            <a:r>
              <a:rPr lang="en-US" sz="2000" b="1" dirty="0" smtClean="0"/>
              <a:t/>
            </a:r>
            <a:br>
              <a:rPr lang="en-US" sz="2000" b="1" dirty="0" smtClean="0"/>
            </a:br>
            <a:r>
              <a:rPr lang="en-US" sz="2000" b="1" dirty="0" smtClean="0"/>
              <a:t>        An </a:t>
            </a:r>
            <a:r>
              <a:rPr lang="en-US" sz="2000" b="1" dirty="0"/>
              <a:t>email notification will be sent if your Team is selected or placed on a waiting </a:t>
            </a:r>
            <a:r>
              <a:rPr lang="en-US" sz="2000" b="1" dirty="0" smtClean="0"/>
              <a:t>list</a:t>
            </a:r>
            <a:endParaRPr lang="en-US" sz="2000" b="1" dirty="0"/>
          </a:p>
          <a:p>
            <a:pPr indent="-231775">
              <a:spcBef>
                <a:spcPts val="600"/>
              </a:spcBef>
            </a:pPr>
            <a:endParaRPr lang="en-US" sz="1200" b="1" dirty="0" smtClean="0">
              <a:solidFill>
                <a:schemeClr val="bg1"/>
              </a:solidFill>
            </a:endParaRPr>
          </a:p>
          <a:p>
            <a:pPr indent="-231775">
              <a:spcBef>
                <a:spcPts val="600"/>
              </a:spcBef>
            </a:pPr>
            <a:r>
              <a:rPr lang="en-US" sz="2800" b="1" dirty="0" smtClean="0">
                <a:solidFill>
                  <a:schemeClr val="bg1"/>
                </a:solidFill>
              </a:rPr>
              <a:t>Saturday April 23</a:t>
            </a:r>
            <a:r>
              <a:rPr lang="en-US" sz="2800" b="1" baseline="30000" dirty="0" smtClean="0">
                <a:solidFill>
                  <a:schemeClr val="bg1"/>
                </a:solidFill>
              </a:rPr>
              <a:t>rd</a:t>
            </a:r>
            <a:r>
              <a:rPr lang="en-US" sz="2800" b="1" dirty="0" smtClean="0">
                <a:solidFill>
                  <a:schemeClr val="bg1"/>
                </a:solidFill>
              </a:rPr>
              <a:t> from 8:30am to 3:00pm in RR7 TR1 &amp; TR2</a:t>
            </a:r>
          </a:p>
          <a:p>
            <a:pPr marL="857250" lvl="2" indent="-285750">
              <a:lnSpc>
                <a:spcPts val="1800"/>
              </a:lnSpc>
              <a:spcBef>
                <a:spcPts val="600"/>
              </a:spcBef>
              <a:buFont typeface="Arial" panose="020B0604020202020204" pitchFamily="34" charset="0"/>
              <a:buChar char="•"/>
            </a:pPr>
            <a:r>
              <a:rPr lang="en-US" sz="2000" b="1" dirty="0" smtClean="0">
                <a:solidFill>
                  <a:schemeClr val="bg1"/>
                </a:solidFill>
                <a:latin typeface="Intel Clear Pro" panose="020B0804020202060201" pitchFamily="34" charset="0"/>
                <a:ea typeface="+mj-ea"/>
                <a:cs typeface="Intel Clear Pro" panose="020B0804020202060201" pitchFamily="34" charset="0"/>
              </a:rPr>
              <a:t>Bring</a:t>
            </a:r>
            <a:r>
              <a:rPr lang="en-US" sz="2000" b="1" dirty="0">
                <a:solidFill>
                  <a:schemeClr val="bg1"/>
                </a:solidFill>
                <a:latin typeface="Intel Clear Pro" panose="020B0804020202060201" pitchFamily="34" charset="0"/>
                <a:ea typeface="+mj-ea"/>
                <a:cs typeface="Intel Clear Pro" panose="020B0804020202060201" pitchFamily="34" charset="0"/>
              </a:rPr>
              <a:t> 2 </a:t>
            </a:r>
            <a:r>
              <a:rPr lang="en-US" sz="2000" b="1">
                <a:solidFill>
                  <a:schemeClr val="bg1"/>
                </a:solidFill>
                <a:latin typeface="Intel Clear Pro" panose="020B0804020202060201" pitchFamily="34" charset="0"/>
                <a:ea typeface="+mj-ea"/>
                <a:cs typeface="Intel Clear Pro" panose="020B0804020202060201" pitchFamily="34" charset="0"/>
              </a:rPr>
              <a:t>family </a:t>
            </a:r>
            <a:r>
              <a:rPr lang="en-US" sz="2000" b="1" smtClean="0">
                <a:solidFill>
                  <a:schemeClr val="bg1"/>
                </a:solidFill>
                <a:latin typeface="Intel Clear Pro" panose="020B0804020202060201" pitchFamily="34" charset="0"/>
                <a:ea typeface="+mj-ea"/>
                <a:cs typeface="Intel Clear Pro" panose="020B0804020202060201" pitchFamily="34" charset="0"/>
              </a:rPr>
              <a:t>members/friends </a:t>
            </a:r>
            <a:r>
              <a:rPr lang="en-US" sz="2000" b="1" dirty="0">
                <a:solidFill>
                  <a:schemeClr val="bg1"/>
                </a:solidFill>
                <a:latin typeface="Intel Clear Pro" panose="020B0804020202060201" pitchFamily="34" charset="0"/>
                <a:ea typeface="+mj-ea"/>
                <a:cs typeface="Intel Clear Pro" panose="020B0804020202060201" pitchFamily="34" charset="0"/>
              </a:rPr>
              <a:t>(3 people total </a:t>
            </a:r>
            <a:r>
              <a:rPr lang="en-US" sz="2000" b="1">
                <a:solidFill>
                  <a:schemeClr val="bg1"/>
                </a:solidFill>
                <a:latin typeface="Intel Clear Pro" panose="020B0804020202060201" pitchFamily="34" charset="0"/>
                <a:ea typeface="+mj-ea"/>
                <a:cs typeface="Intel Clear Pro" panose="020B0804020202060201" pitchFamily="34" charset="0"/>
              </a:rPr>
              <a:t>per </a:t>
            </a:r>
            <a:r>
              <a:rPr lang="en-US" sz="2000" b="1" smtClean="0">
                <a:solidFill>
                  <a:schemeClr val="bg1"/>
                </a:solidFill>
                <a:latin typeface="Intel Clear Pro" panose="020B0804020202060201" pitchFamily="34" charset="0"/>
                <a:ea typeface="+mj-ea"/>
                <a:cs typeface="Intel Clear Pro" panose="020B0804020202060201" pitchFamily="34" charset="0"/>
              </a:rPr>
              <a:t>team 8yrs and older)</a:t>
            </a:r>
            <a:endParaRPr lang="en-US" sz="2000" b="1" dirty="0">
              <a:solidFill>
                <a:schemeClr val="bg1"/>
              </a:solidFill>
              <a:latin typeface="Intel Clear Pro" panose="020B0804020202060201" pitchFamily="34" charset="0"/>
              <a:ea typeface="+mj-ea"/>
              <a:cs typeface="Intel Clear Pro" panose="020B0804020202060201" pitchFamily="34" charset="0"/>
            </a:endParaRPr>
          </a:p>
          <a:p>
            <a:pPr marL="857250" lvl="2" indent="-285750">
              <a:lnSpc>
                <a:spcPts val="1800"/>
              </a:lnSpc>
              <a:spcBef>
                <a:spcPts val="600"/>
              </a:spcBef>
              <a:buFont typeface="Arial" panose="020B0604020202020204" pitchFamily="34" charset="0"/>
              <a:buChar char="•"/>
            </a:pPr>
            <a:r>
              <a:rPr lang="en-US" sz="2000" b="1" dirty="0">
                <a:solidFill>
                  <a:schemeClr val="bg1"/>
                </a:solidFill>
                <a:latin typeface="Intel Clear Pro" panose="020B0804020202060201" pitchFamily="34" charset="0"/>
                <a:ea typeface="+mj-ea"/>
                <a:cs typeface="Intel Clear Pro" panose="020B0804020202060201" pitchFamily="34" charset="0"/>
              </a:rPr>
              <a:t>~4 hours for creating the Basic Car, ~2 hours for the smart and connected Intermediate and Advanced level cars</a:t>
            </a:r>
          </a:p>
          <a:p>
            <a:pPr marL="857250" lvl="2" indent="-285750">
              <a:lnSpc>
                <a:spcPts val="1800"/>
              </a:lnSpc>
              <a:spcBef>
                <a:spcPts val="600"/>
              </a:spcBef>
              <a:buFont typeface="Arial" panose="020B0604020202020204" pitchFamily="34" charset="0"/>
              <a:buChar char="•"/>
            </a:pPr>
            <a:r>
              <a:rPr lang="en-US" sz="2000" b="1" dirty="0">
                <a:solidFill>
                  <a:schemeClr val="bg1"/>
                </a:solidFill>
                <a:latin typeface="Intel Clear Pro" panose="020B0804020202060201" pitchFamily="34" charset="0"/>
                <a:ea typeface="+mj-ea"/>
                <a:cs typeface="Intel Clear Pro" panose="020B0804020202060201" pitchFamily="34" charset="0"/>
              </a:rPr>
              <a:t>Bring a </a:t>
            </a:r>
            <a:r>
              <a:rPr lang="en-US" sz="2000" b="1" dirty="0" smtClean="0">
                <a:solidFill>
                  <a:schemeClr val="bg1"/>
                </a:solidFill>
                <a:latin typeface="Intel Clear Pro" panose="020B0804020202060201" pitchFamily="34" charset="0"/>
                <a:ea typeface="+mj-ea"/>
                <a:cs typeface="Intel Clear Pro" panose="020B0804020202060201" pitchFamily="34" charset="0"/>
              </a:rPr>
              <a:t>laptop with a mouse and power cord</a:t>
            </a:r>
            <a:endParaRPr lang="en-US" sz="1200" b="1" dirty="0" smtClean="0">
              <a:solidFill>
                <a:schemeClr val="bg1"/>
              </a:solidFill>
              <a:latin typeface="Intel Clear Pro" panose="020B0804020202060201" pitchFamily="34" charset="0"/>
              <a:ea typeface="+mj-ea"/>
              <a:cs typeface="Intel Clear Pro" panose="020B0804020202060201" pitchFamily="34" charset="0"/>
            </a:endParaRPr>
          </a:p>
          <a:p>
            <a:pPr indent="-342900">
              <a:spcBef>
                <a:spcPts val="600"/>
              </a:spcBef>
            </a:pPr>
            <a:r>
              <a:rPr lang="en-US" sz="2800" b="1" smtClean="0">
                <a:solidFill>
                  <a:schemeClr val="bg1"/>
                </a:solidFill>
              </a:rPr>
              <a:t>Beverages</a:t>
            </a:r>
            <a:r>
              <a:rPr lang="en-US" sz="2800" b="1" dirty="0" smtClean="0">
                <a:solidFill>
                  <a:schemeClr val="bg1"/>
                </a:solidFill>
              </a:rPr>
              <a:t>, Breakfast Snacks and Lunch will </a:t>
            </a:r>
            <a:r>
              <a:rPr lang="en-US" sz="2800" b="1" dirty="0" smtClean="0"/>
              <a:t>be </a:t>
            </a:r>
            <a:r>
              <a:rPr lang="en-US" sz="2800" b="1" dirty="0" smtClean="0">
                <a:solidFill>
                  <a:schemeClr val="bg1"/>
                </a:solidFill>
              </a:rPr>
              <a:t>provided</a:t>
            </a:r>
          </a:p>
          <a:p>
            <a:endParaRPr lang="en-US" sz="1100" dirty="0">
              <a:latin typeface="Intel Clear" panose="020B0604020203020204" pitchFamily="34" charset="0"/>
              <a:ea typeface="Intel Clear" panose="020B0604020203020204" pitchFamily="34" charset="0"/>
              <a:cs typeface="Intel Clear" panose="020B0604020203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666" y="2484957"/>
            <a:ext cx="2932344" cy="2705812"/>
          </a:xfrm>
          <a:prstGeom prst="rect">
            <a:avLst/>
          </a:prstGeom>
        </p:spPr>
      </p:pic>
    </p:spTree>
    <p:extLst>
      <p:ext uri="{BB962C8B-B14F-4D97-AF65-F5344CB8AC3E}">
        <p14:creationId xmlns:p14="http://schemas.microsoft.com/office/powerpoint/2010/main" val="11258069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(H) into the diagonal slots on the four corners of the Bottom Chassis Plate 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(H)</a:t>
            </a:r>
            <a:endParaRPr lang="en-US" dirty="0"/>
          </a:p>
          <a:p>
            <a:endParaRPr lang="en-US" dirty="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6" name="Picture 5" descr="Side stru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6221" y="2095641"/>
            <a:ext cx="1905635" cy="1905635"/>
          </a:xfrm>
          <a:prstGeom prst="rect">
            <a:avLst/>
          </a:prstGeom>
          <a:noFill/>
          <a:ln>
            <a:noFill/>
          </a:ln>
        </p:spPr>
      </p:pic>
      <p:pic>
        <p:nvPicPr>
          <p:cNvPr id="14338" name="Picture 2" descr="20160226_1535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Cable </a:t>
            </a:r>
            <a:r>
              <a:rPr lang="en-US" dirty="0" smtClean="0"/>
              <a:t>with LEDs and Mounts</a:t>
            </a:r>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866" t="2381" r="10737"/>
          <a:stretch/>
        </p:blipFill>
        <p:spPr>
          <a:xfrm rot="16200000">
            <a:off x="4728871" y="2130120"/>
            <a:ext cx="4657725" cy="3437744"/>
          </a:xfrm>
          <a:prstGeom prst="rect">
            <a:avLst/>
          </a:prstGeom>
        </p:spPr>
      </p:pic>
    </p:spTree>
    <p:extLst>
      <p:ext uri="{BB962C8B-B14F-4D97-AF65-F5344CB8AC3E}">
        <p14:creationId xmlns:p14="http://schemas.microsoft.com/office/powerpoint/2010/main" val="1475591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holder.  Use care to follow battery polarity.</a:t>
            </a:r>
            <a:endParaRPr lang="en-US" dirty="0"/>
          </a:p>
          <a:p>
            <a:r>
              <a:rPr lang="en-US" dirty="0" smtClean="0"/>
              <a:t>Attach the battery cable to the holder.</a:t>
            </a:r>
          </a:p>
          <a:p>
            <a:endParaRPr lang="en-US" dirty="0" smtClean="0"/>
          </a:p>
          <a:p>
            <a:endParaRPr lang="en-US" dirty="0"/>
          </a:p>
          <a:p>
            <a:r>
              <a:rPr lang="en-US" dirty="0" smtClean="0"/>
              <a:t>Place battery assembly into Bottom Chassis plate</a:t>
            </a:r>
          </a:p>
        </p:txBody>
      </p:sp>
      <p:sp>
        <p:nvSpPr>
          <p:cNvPr id="4" name="Content Placeholder 3"/>
          <p:cNvSpPr>
            <a:spLocks noGrp="1"/>
          </p:cNvSpPr>
          <p:nvPr>
            <p:ph sz="half" idx="13"/>
          </p:nvPr>
        </p:nvSpPr>
        <p:spPr>
          <a:xfrm>
            <a:off x="8727621" y="1604433"/>
            <a:ext cx="2850548" cy="4567767"/>
          </a:xfrm>
        </p:spPr>
        <p:txBody>
          <a:bodyPr/>
          <a:lstStyle/>
          <a:p>
            <a:r>
              <a:rPr lang="en-US" dirty="0" smtClean="0"/>
              <a:t>1x Battery Holder</a:t>
            </a:r>
          </a:p>
          <a:p>
            <a:endParaRPr lang="en-US" dirty="0"/>
          </a:p>
          <a:p>
            <a:endParaRPr lang="en-US" dirty="0" smtClean="0"/>
          </a:p>
          <a:p>
            <a:r>
              <a:rPr lang="en-US" dirty="0" smtClean="0"/>
              <a:t>1x Battery Cable</a:t>
            </a:r>
          </a:p>
          <a:p>
            <a:endParaRPr lang="en-US" dirty="0"/>
          </a:p>
          <a:p>
            <a:endParaRPr lang="en-US" dirty="0"/>
          </a:p>
          <a:p>
            <a:r>
              <a:rPr lang="en-US" dirty="0" smtClean="0"/>
              <a:t>6x AA Batteries</a:t>
            </a:r>
            <a:endParaRPr lang="en-US" dirty="0"/>
          </a:p>
        </p:txBody>
      </p:sp>
      <p:sp>
        <p:nvSpPr>
          <p:cNvPr id="5" name="Title 4"/>
          <p:cNvSpPr>
            <a:spLocks noGrp="1"/>
          </p:cNvSpPr>
          <p:nvPr>
            <p:ph type="title"/>
          </p:nvPr>
        </p:nvSpPr>
        <p:spPr/>
        <p:txBody>
          <a:bodyPr/>
          <a:lstStyle/>
          <a:p>
            <a:r>
              <a:rPr lang="en-US" dirty="0" smtClean="0"/>
              <a:t>Batteries and Battery Holder</a:t>
            </a:r>
            <a:endParaRPr lang="en-US" dirty="0"/>
          </a:p>
        </p:txBody>
      </p:sp>
      <p:pic>
        <p:nvPicPr>
          <p:cNvPr id="6" name="Picture 5" descr="Product Image"/>
          <p:cNvPicPr/>
          <p:nvPr/>
        </p:nvPicPr>
        <p:blipFill>
          <a:blip r:embed="rId2">
            <a:extLst>
              <a:ext uri="{28A0092B-C50C-407E-A947-70E740481C1C}">
                <a14:useLocalDpi xmlns:a14="http://schemas.microsoft.com/office/drawing/2010/main" val="0"/>
              </a:ext>
            </a:extLst>
          </a:blip>
          <a:srcRect/>
          <a:stretch>
            <a:fillRect/>
          </a:stretch>
        </p:blipFill>
        <p:spPr bwMode="auto">
          <a:xfrm>
            <a:off x="8727620" y="3888316"/>
            <a:ext cx="1159329" cy="969434"/>
          </a:xfrm>
          <a:prstGeom prst="rect">
            <a:avLst/>
          </a:prstGeom>
          <a:noFill/>
          <a:ln>
            <a:noFill/>
          </a:ln>
        </p:spPr>
      </p:pic>
      <p:pic>
        <p:nvPicPr>
          <p:cNvPr id="7" name="Picture 6"/>
          <p:cNvPicPr>
            <a:picLocks noChangeAspect="1"/>
          </p:cNvPicPr>
          <p:nvPr/>
        </p:nvPicPr>
        <p:blipFill>
          <a:blip r:embed="rId3"/>
          <a:stretch>
            <a:fillRect/>
          </a:stretch>
        </p:blipFill>
        <p:spPr>
          <a:xfrm>
            <a:off x="8727619" y="2166937"/>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5" t="32468" r="4339" b="24439"/>
          <a:stretch/>
        </p:blipFill>
        <p:spPr bwMode="auto">
          <a:xfrm>
            <a:off x="8727619" y="5423092"/>
            <a:ext cx="2135778" cy="1191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23</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(G) into the vertical slots in the back of the top chassis plate 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2940357" cy="4567767"/>
          </a:xfrm>
        </p:spPr>
        <p:txBody>
          <a:bodyPr/>
          <a:lstStyle/>
          <a:p>
            <a:r>
              <a:rPr lang="en-US" dirty="0" smtClean="0"/>
              <a:t>2x </a:t>
            </a:r>
            <a:r>
              <a:rPr lang="en-US" dirty="0"/>
              <a:t>Mainboard Mount</a:t>
            </a:r>
          </a:p>
          <a:p>
            <a:endParaRPr lang="en-US" dirty="0" smtClean="0"/>
          </a:p>
          <a:p>
            <a:endParaRPr lang="en-US" dirty="0"/>
          </a:p>
          <a:p>
            <a:r>
              <a:rPr lang="en-US" dirty="0"/>
              <a:t>1x Top Chassis Plate</a:t>
            </a:r>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8" name="Picture 7" descr="Mainboard moun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7811" y="2049236"/>
            <a:ext cx="1453244" cy="1247457"/>
          </a:xfrm>
          <a:prstGeom prst="rect">
            <a:avLst/>
          </a:prstGeom>
          <a:noFill/>
          <a:ln>
            <a:noFill/>
          </a:ln>
        </p:spPr>
      </p:pic>
      <p:pic>
        <p:nvPicPr>
          <p:cNvPr id="9" name="Picture 8" descr="Add mainboard mounts">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1276954" y="3439772"/>
            <a:ext cx="3768574" cy="2863057"/>
          </a:xfrm>
          <a:prstGeom prst="rect">
            <a:avLst/>
          </a:prstGeom>
          <a:noFill/>
          <a:ln>
            <a:noFill/>
          </a:ln>
        </p:spPr>
      </p:pic>
      <p:pic>
        <p:nvPicPr>
          <p:cNvPr id="10" name="Picture 9"/>
          <p:cNvPicPr>
            <a:picLocks noChangeAspect="1"/>
          </p:cNvPicPr>
          <p:nvPr/>
        </p:nvPicPr>
        <p:blipFill>
          <a:blip r:embed="rId6"/>
          <a:stretch>
            <a:fillRect/>
          </a:stretch>
        </p:blipFill>
        <p:spPr>
          <a:xfrm>
            <a:off x="8637810" y="3741495"/>
            <a:ext cx="2155375" cy="2618897"/>
          </a:xfrm>
          <a:prstGeom prst="rect">
            <a:avLst/>
          </a:prstGeom>
        </p:spPr>
      </p:pic>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Route the </a:t>
            </a:r>
            <a:r>
              <a:rPr lang="en-US" dirty="0" smtClean="0"/>
              <a:t>Cables</a:t>
            </a:r>
          </a:p>
          <a:p>
            <a:r>
              <a:rPr lang="en-US" dirty="0" smtClean="0"/>
              <a:t>Position </a:t>
            </a:r>
            <a:r>
              <a:rPr lang="en-US" dirty="0"/>
              <a:t>the Top Chassis Plate over the Bottom Chassis Plate – </a:t>
            </a:r>
            <a:r>
              <a:rPr lang="en-US" dirty="0" smtClean="0"/>
              <a:t>do </a:t>
            </a:r>
            <a:r>
              <a:rPr lang="en-US" dirty="0"/>
              <a:t>not snap the two plates together yet. Make sure that the front sides of each plate line up</a:t>
            </a:r>
            <a:r>
              <a:rPr lang="en-US" dirty="0" smtClean="0"/>
              <a:t>.  Mainboard Mounts the back on top plate, nub caster to the back on bottom plate.</a:t>
            </a:r>
            <a:endParaRPr lang="en-US" dirty="0"/>
          </a:p>
          <a:p>
            <a:r>
              <a:rPr lang="en-US" dirty="0"/>
              <a:t>Route the wires and cables through the left and right oval slots in the Top Chassis Plate assembly as shown. </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Bottom Chassis Assembly</a:t>
            </a:r>
          </a:p>
          <a:p>
            <a:endParaRPr lang="en-US" dirty="0" smtClean="0"/>
          </a:p>
          <a:p>
            <a:endParaRPr lang="en-US" dirty="0"/>
          </a:p>
          <a:p>
            <a:endParaRPr lang="en-US" dirty="0"/>
          </a:p>
          <a:p>
            <a:r>
              <a:rPr lang="en-US" dirty="0" smtClean="0"/>
              <a:t>1x Top Chassis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25</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Top Chassis Plate </a:t>
            </a:r>
            <a:r>
              <a:rPr lang="en-US" dirty="0" smtClean="0"/>
              <a:t>Assembly to Bottom Chassis Plate Assembly</a:t>
            </a:r>
            <a:endParaRPr lang="en-US" dirty="0"/>
          </a:p>
          <a:p>
            <a:r>
              <a:rPr lang="en-US" dirty="0"/>
              <a:t>Line up the Top Chassis Plate on top of all the struts, and carefully snap the Top Chassis Plate assembly onto the side struts and motor mounts. </a:t>
            </a:r>
            <a:r>
              <a:rPr lang="en-US" dirty="0"/>
              <a:t>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Bottom Chassis Assembly</a:t>
            </a:r>
          </a:p>
          <a:p>
            <a:endParaRPr lang="en-US" dirty="0" smtClean="0"/>
          </a:p>
          <a:p>
            <a:endParaRPr lang="en-US" dirty="0"/>
          </a:p>
          <a:p>
            <a:endParaRPr lang="en-US" dirty="0"/>
          </a:p>
          <a:p>
            <a:r>
              <a:rPr lang="en-US" dirty="0" smtClean="0"/>
              <a:t>1x Top Chassis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26</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(Z) snaps into the notches on the Mainboard Mounts (G) it will not be down to the lowest notch. Make sure the power jack is facing the left side of the robot (the Mainboard mounts should be closest to you). Push gently and evenly until it snaps into place. </a:t>
            </a:r>
          </a:p>
          <a:p>
            <a:r>
              <a:rPr lang="en-US" sz="2000" dirty="0"/>
              <a:t>NOTE: While applying downward pressure to the board, gently expand one of the mount legs, and repeat on the other until the mainboard is securely held in the Mainboard Mounts (the Mainboard should not move 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a:t>
            </a:r>
            <a:r>
              <a:rPr lang="en-US" dirty="0"/>
              <a:t>101</a:t>
            </a:r>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7" name="Picture 6" descr="Product Image"/>
          <p:cNvPicPr/>
          <p:nvPr/>
        </p:nvPicPr>
        <p:blipFill>
          <a:blip r:embed="rId2">
            <a:extLst>
              <a:ext uri="{28A0092B-C50C-407E-A947-70E740481C1C}">
                <a14:useLocalDpi xmlns:a14="http://schemas.microsoft.com/office/drawing/2010/main" val="0"/>
              </a:ext>
            </a:extLst>
          </a:blip>
          <a:srcRect/>
          <a:stretch>
            <a:fillRect/>
          </a:stretch>
        </p:blipFill>
        <p:spPr bwMode="auto">
          <a:xfrm>
            <a:off x="8637812" y="1963386"/>
            <a:ext cx="1321843" cy="1359233"/>
          </a:xfrm>
          <a:prstGeom prst="rect">
            <a:avLst/>
          </a:prstGeom>
          <a:noFill/>
          <a:ln>
            <a:noFill/>
          </a:ln>
        </p:spPr>
      </p:pic>
      <p:pic>
        <p:nvPicPr>
          <p:cNvPr id="22530" name="Picture 2" descr="20160226_15520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889" r="15410"/>
          <a:stretch/>
        </p:blipFill>
        <p:spPr bwMode="auto">
          <a:xfrm>
            <a:off x="4506685" y="4457430"/>
            <a:ext cx="2279447" cy="211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Shield to the Arduino 101.</a:t>
            </a:r>
          </a:p>
          <a:p>
            <a:r>
              <a:rPr lang="en-US" sz="2000" dirty="0" smtClean="0"/>
              <a:t>Align all of the pins from the shield to the header of the Arduino 101 and gently press the shield onto the mainboard.</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smtClean="0"/>
              <a:t>1x </a:t>
            </a:r>
            <a:r>
              <a:rPr lang="en-US" dirty="0" err="1"/>
              <a:t>Ardumoto</a:t>
            </a:r>
            <a:r>
              <a:rPr lang="en-US" dirty="0"/>
              <a:t> </a:t>
            </a:r>
            <a:r>
              <a:rPr lang="en-US" dirty="0" smtClean="0"/>
              <a:t>Shield</a:t>
            </a:r>
            <a:endParaRPr lang="en-US" dirty="0"/>
          </a:p>
        </p:txBody>
      </p:sp>
      <p:sp>
        <p:nvSpPr>
          <p:cNvPr id="5" name="Title 4"/>
          <p:cNvSpPr>
            <a:spLocks noGrp="1"/>
          </p:cNvSpPr>
          <p:nvPr>
            <p:ph type="title"/>
          </p:nvPr>
        </p:nvSpPr>
        <p:spPr/>
        <p:txBody>
          <a:bodyPr/>
          <a:lstStyle/>
          <a:p>
            <a:r>
              <a:rPr lang="en-US" dirty="0" smtClean="0"/>
              <a:t>Shield</a:t>
            </a:r>
            <a:endParaRPr lang="en-US" dirty="0"/>
          </a:p>
        </p:txBody>
      </p:sp>
      <p:pic>
        <p:nvPicPr>
          <p:cNvPr id="6" name="Content Placeholder 7"/>
          <p:cNvPicPr>
            <a:picLocks noChangeAspect="1"/>
          </p:cNvPicPr>
          <p:nvPr/>
        </p:nvPicPr>
        <p:blipFill rotWithShape="1">
          <a:blip r:embed="rId2" cstate="print">
            <a:extLst>
              <a:ext uri="{28A0092B-C50C-407E-A947-70E740481C1C}">
                <a14:useLocalDpi xmlns:a14="http://schemas.microsoft.com/office/drawing/2010/main" val="0"/>
              </a:ext>
            </a:extLst>
          </a:blip>
          <a:srcRect l="29119" t="25739" r="23655"/>
          <a:stretch/>
        </p:blipFill>
        <p:spPr>
          <a:xfrm>
            <a:off x="8637811" y="2130634"/>
            <a:ext cx="1514038" cy="1339188"/>
          </a:xfrm>
          <a:prstGeom prst="rect">
            <a:avLst/>
          </a:prstGeom>
        </p:spPr>
      </p:pic>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sp>
        <p:nvSpPr>
          <p:cNvPr id="3" name="Content Placeholder 2"/>
          <p:cNvSpPr>
            <a:spLocks noGrp="1"/>
          </p:cNvSpPr>
          <p:nvPr>
            <p:ph sz="half" idx="1"/>
          </p:nvPr>
        </p:nvSpPr>
        <p:spPr>
          <a:xfrm>
            <a:off x="607484" y="1604433"/>
            <a:ext cx="8430379" cy="4567767"/>
          </a:xfrm>
        </p:spPr>
        <p:txBody>
          <a:bodyPr/>
          <a:lstStyle/>
          <a:p>
            <a:r>
              <a:rPr lang="en-US" dirty="0"/>
              <a:t>Buzzer </a:t>
            </a:r>
          </a:p>
          <a:p>
            <a:r>
              <a:rPr lang="en-US" dirty="0"/>
              <a:t>Every robot should be able to make some sounds. </a:t>
            </a:r>
            <a:r>
              <a:rPr lang="en-US" dirty="0"/>
              <a:t>Adding the buzzer will allow you to give your Racer a little personality with its own beeps and bops. </a:t>
            </a:r>
            <a:endParaRPr lang="en-US" dirty="0" smtClean="0"/>
          </a:p>
          <a:p>
            <a:endParaRPr lang="en-US" dirty="0" smtClean="0"/>
          </a:p>
          <a:p>
            <a:r>
              <a:rPr lang="en-US" dirty="0" smtClean="0"/>
              <a:t>Add </a:t>
            </a:r>
            <a:r>
              <a:rPr lang="en-US" dirty="0"/>
              <a:t>the Buzzer</a:t>
            </a:r>
          </a:p>
          <a:p>
            <a:r>
              <a:rPr lang="en-US" dirty="0"/>
              <a:t>Attach two jumper wires to the Buzzer, one wire will go to the GND header, the other to Digital pin 5</a:t>
            </a:r>
            <a:r>
              <a:rPr lang="en-US" dirty="0" smtClean="0"/>
              <a:t>.</a:t>
            </a:r>
            <a:endParaRPr lang="en-US" dirty="0"/>
          </a:p>
        </p:txBody>
      </p:sp>
      <p:sp>
        <p:nvSpPr>
          <p:cNvPr id="4" name="Content Placeholder 3"/>
          <p:cNvSpPr>
            <a:spLocks noGrp="1"/>
          </p:cNvSpPr>
          <p:nvPr>
            <p:ph sz="half" idx="13"/>
          </p:nvPr>
        </p:nvSpPr>
        <p:spPr>
          <a:xfrm>
            <a:off x="9163135" y="1604433"/>
            <a:ext cx="2415033" cy="4567767"/>
          </a:xfrm>
        </p:spPr>
        <p:txBody>
          <a:bodyPr/>
          <a:lstStyle/>
          <a:p>
            <a:r>
              <a:rPr lang="en-US" dirty="0" smtClean="0"/>
              <a:t>1x Piezo Buzzer</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val="0"/>
              </a:ext>
            </a:extLst>
          </a:blip>
          <a:srcRect/>
          <a:stretch>
            <a:fillRect/>
          </a:stretch>
        </p:blipFill>
        <p:spPr bwMode="auto">
          <a:xfrm>
            <a:off x="9163135" y="2020252"/>
            <a:ext cx="688975" cy="760095"/>
          </a:xfrm>
          <a:prstGeom prst="rect">
            <a:avLst/>
          </a:prstGeom>
          <a:noFill/>
          <a:ln>
            <a:noFill/>
          </a:ln>
        </p:spPr>
      </p:pic>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30</a:t>
            </a:fld>
            <a:endParaRPr lang="en-US" dirty="0">
              <a:solidFill>
                <a:prstClr val="white"/>
              </a:solidFill>
            </a:endParaRPr>
          </a:p>
        </p:txBody>
      </p:sp>
      <p:sp>
        <p:nvSpPr>
          <p:cNvPr id="3" name="Content Placeholder 2"/>
          <p:cNvSpPr>
            <a:spLocks noGrp="1"/>
          </p:cNvSpPr>
          <p:nvPr>
            <p:ph sz="half" idx="1"/>
          </p:nvPr>
        </p:nvSpPr>
        <p:spPr/>
        <p:txBody>
          <a:bodyPr/>
          <a:lstStyle/>
          <a:p>
            <a:r>
              <a:rPr lang="en-US" dirty="0" smtClean="0"/>
              <a:t>Now that our Racer can move, let’s signal with lights when it moves.</a:t>
            </a:r>
            <a:endParaRPr lang="en-US" dirty="0"/>
          </a:p>
        </p:txBody>
      </p:sp>
      <p:sp>
        <p:nvSpPr>
          <p:cNvPr id="4" name="Content Placeholder 3"/>
          <p:cNvSpPr>
            <a:spLocks noGrp="1"/>
          </p:cNvSpPr>
          <p:nvPr>
            <p:ph sz="half" idx="13"/>
          </p:nvPr>
        </p:nvSpPr>
        <p:spPr>
          <a:xfrm>
            <a:off x="9356271" y="1604433"/>
            <a:ext cx="2221898" cy="4567767"/>
          </a:xfrm>
        </p:spPr>
        <p:txBody>
          <a:bodyPr/>
          <a:lstStyle/>
          <a:p>
            <a:r>
              <a:rPr lang="en-US" dirty="0" smtClean="0"/>
              <a:t>1x Assembled Racer</a:t>
            </a:r>
            <a:endParaRPr lang="en-US" dirty="0"/>
          </a:p>
        </p:txBody>
      </p:sp>
      <p:sp>
        <p:nvSpPr>
          <p:cNvPr id="5" name="Title 4"/>
          <p:cNvSpPr>
            <a:spLocks noGrp="1"/>
          </p:cNvSpPr>
          <p:nvPr>
            <p:ph type="title"/>
          </p:nvPr>
        </p:nvSpPr>
        <p:spPr/>
        <p:txBody>
          <a:bodyPr/>
          <a:lstStyle/>
          <a:p>
            <a:r>
              <a:rPr lang="en-US" dirty="0" smtClean="0"/>
              <a:t>Addressable RGB LEDs</a:t>
            </a:r>
            <a:endParaRPr lang="en-US" dirty="0"/>
          </a:p>
        </p:txBody>
      </p:sp>
    </p:spTree>
    <p:extLst>
      <p:ext uri="{BB962C8B-B14F-4D97-AF65-F5344CB8AC3E}">
        <p14:creationId xmlns:p14="http://schemas.microsoft.com/office/powerpoint/2010/main" val="15616617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Motor into Holder</a:t>
            </a:r>
          </a:p>
          <a:p>
            <a:endParaRPr lang="en-US" dirty="0"/>
          </a:p>
          <a:p>
            <a:endParaRPr lang="en-US" dirty="0" smtClean="0"/>
          </a:p>
          <a:p>
            <a:r>
              <a:rPr lang="en-US" dirty="0" smtClean="0"/>
              <a:t>Install Holder with Servo Motor into the Top chassis plate, rectangle in the front.  Route the servo motor cable to the mainboard.</a:t>
            </a:r>
            <a:endParaRPr lang="en-US" dirty="0"/>
          </a:p>
        </p:txBody>
      </p:sp>
      <p:sp>
        <p:nvSpPr>
          <p:cNvPr id="4" name="Content Placeholder 3"/>
          <p:cNvSpPr>
            <a:spLocks noGrp="1"/>
          </p:cNvSpPr>
          <p:nvPr>
            <p:ph sz="half" idx="13"/>
          </p:nvPr>
        </p:nvSpPr>
        <p:spPr>
          <a:xfrm>
            <a:off x="8205107" y="1604433"/>
            <a:ext cx="3373062" cy="4567767"/>
          </a:xfrm>
        </p:spPr>
        <p:txBody>
          <a:bodyPr/>
          <a:lstStyle/>
          <a:p>
            <a:r>
              <a:rPr lang="en-US" dirty="0" smtClean="0"/>
              <a:t>1x Servo Motor</a:t>
            </a:r>
          </a:p>
          <a:p>
            <a:endParaRPr lang="en-US" sz="1800" dirty="0"/>
          </a:p>
          <a:p>
            <a:endParaRPr lang="en-US" sz="1200" dirty="0" smtClean="0"/>
          </a:p>
          <a:p>
            <a:r>
              <a:rPr lang="en-US" dirty="0" smtClean="0"/>
              <a:t>1x Servo Motor Holder</a:t>
            </a:r>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5107" y="1968681"/>
            <a:ext cx="1706336" cy="1125583"/>
          </a:xfrm>
          <a:prstGeom prst="rect">
            <a:avLst/>
          </a:prstGeom>
          <a:noFill/>
          <a:ln>
            <a:noFill/>
          </a:ln>
        </p:spPr>
      </p:pic>
      <p:pic>
        <p:nvPicPr>
          <p:cNvPr id="7" name="Picture 6"/>
          <p:cNvPicPr/>
          <p:nvPr/>
        </p:nvPicPr>
        <p:blipFill>
          <a:blip r:embed="rId3"/>
          <a:stretch>
            <a:fillRect/>
          </a:stretch>
        </p:blipFill>
        <p:spPr>
          <a:xfrm>
            <a:off x="8291104" y="3553018"/>
            <a:ext cx="1065167" cy="1154311"/>
          </a:xfrm>
          <a:prstGeom prst="rect">
            <a:avLst/>
          </a:prstGeom>
        </p:spPr>
      </p:pic>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Sensor into the Holder.</a:t>
            </a:r>
          </a:p>
          <a:p>
            <a:r>
              <a:rPr lang="en-US" dirty="0" smtClean="0"/>
              <a:t>Attach the Cable to the sensor.  Note the connector is keyed i.e. it only fits one way.</a:t>
            </a:r>
          </a:p>
          <a:p>
            <a:r>
              <a:rPr lang="en-US" dirty="0" smtClean="0"/>
              <a:t>Attach the Holder with sensor and cable to the </a:t>
            </a:r>
            <a:r>
              <a:rPr lang="en-US" smtClean="0"/>
              <a:t>Servo.</a:t>
            </a:r>
          </a:p>
          <a:p>
            <a:endParaRPr lang="en-US" dirty="0" smtClean="0"/>
          </a:p>
        </p:txBody>
      </p:sp>
      <p:sp>
        <p:nvSpPr>
          <p:cNvPr id="4" name="Content Placeholder 3"/>
          <p:cNvSpPr>
            <a:spLocks noGrp="1"/>
          </p:cNvSpPr>
          <p:nvPr>
            <p:ph sz="half" idx="13"/>
          </p:nvPr>
        </p:nvSpPr>
        <p:spPr>
          <a:xfrm>
            <a:off x="8392885" y="1604433"/>
            <a:ext cx="3185283" cy="4567767"/>
          </a:xfrm>
        </p:spPr>
        <p:txBody>
          <a:bodyPr/>
          <a:lstStyle/>
          <a:p>
            <a:r>
              <a:rPr lang="en-US" dirty="0" smtClean="0"/>
              <a:t>1x IR Proximity Sensor</a:t>
            </a:r>
          </a:p>
          <a:p>
            <a:endParaRPr lang="en-US" dirty="0"/>
          </a:p>
          <a:p>
            <a:endParaRPr lang="en-US" dirty="0" smtClean="0"/>
          </a:p>
          <a:p>
            <a:r>
              <a:rPr lang="en-US" dirty="0" smtClean="0"/>
              <a:t>1x JST Cable</a:t>
            </a:r>
          </a:p>
          <a:p>
            <a:endParaRPr lang="en-US" dirty="0"/>
          </a:p>
          <a:p>
            <a:endParaRPr lang="en-US" dirty="0" smtClean="0"/>
          </a:p>
          <a:p>
            <a:r>
              <a:rPr lang="en-US" dirty="0" smtClean="0"/>
              <a:t>1x Proximity Holder</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6" name="Picture 5" descr="Infrared Proximity Sensor Short Range - Sharp GP2Y0A41SK0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4478" y="1935304"/>
            <a:ext cx="1377315" cy="1377315"/>
          </a:xfrm>
          <a:prstGeom prst="rect">
            <a:avLst/>
          </a:prstGeom>
          <a:noFill/>
          <a:ln>
            <a:noFill/>
          </a:ln>
        </p:spPr>
      </p:pic>
      <p:pic>
        <p:nvPicPr>
          <p:cNvPr id="7" name="Picture 6" descr="Product Image"/>
          <p:cNvPicPr/>
          <p:nvPr/>
        </p:nvPicPr>
        <p:blipFill>
          <a:blip r:embed="rId3">
            <a:extLst>
              <a:ext uri="{28A0092B-C50C-407E-A947-70E740481C1C}">
                <a14:useLocalDpi xmlns:a14="http://schemas.microsoft.com/office/drawing/2010/main" val="0"/>
              </a:ext>
            </a:extLst>
          </a:blip>
          <a:srcRect/>
          <a:stretch>
            <a:fillRect/>
          </a:stretch>
        </p:blipFill>
        <p:spPr bwMode="auto">
          <a:xfrm>
            <a:off x="8311243" y="3766230"/>
            <a:ext cx="1412875" cy="1317625"/>
          </a:xfrm>
          <a:prstGeom prst="rect">
            <a:avLst/>
          </a:prstGeom>
          <a:noFill/>
          <a:ln>
            <a:noFill/>
          </a:ln>
        </p:spPr>
      </p:pic>
      <p:pic>
        <p:nvPicPr>
          <p:cNvPr id="8" name="Picture 7"/>
          <p:cNvPicPr/>
          <p:nvPr/>
        </p:nvPicPr>
        <p:blipFill>
          <a:blip r:embed="rId4"/>
          <a:stretch>
            <a:fillRect/>
          </a:stretch>
        </p:blipFill>
        <p:spPr>
          <a:xfrm>
            <a:off x="8474478" y="5434307"/>
            <a:ext cx="1388745" cy="1282065"/>
          </a:xfrm>
          <a:prstGeom prst="rect">
            <a:avLst/>
          </a:prstGeom>
        </p:spPr>
      </p:pic>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fontScale="92500" lnSpcReduction="20000"/>
          </a:bodyPr>
          <a:lstStyle/>
          <a:p>
            <a:r>
              <a:rPr lang="en-US" dirty="0" smtClean="0"/>
              <a:t>Arduino 101 Quick Start</a:t>
            </a:r>
          </a:p>
          <a:p>
            <a:r>
              <a:rPr lang="en-US" dirty="0" smtClean="0"/>
              <a:t>Intel Boards Quick Comparison</a:t>
            </a:r>
          </a:p>
          <a:p>
            <a:r>
              <a:rPr lang="en-US" dirty="0" smtClean="0"/>
              <a:t>Amazing Car Experience </a:t>
            </a:r>
          </a:p>
          <a:p>
            <a:r>
              <a:rPr lang="en-US" dirty="0"/>
              <a:t>	</a:t>
            </a:r>
            <a:r>
              <a:rPr lang="en-US" dirty="0" smtClean="0"/>
              <a:t>Parts Placemat</a:t>
            </a:r>
          </a:p>
          <a:p>
            <a:r>
              <a:rPr lang="en-US" dirty="0"/>
              <a:t>	</a:t>
            </a:r>
            <a:r>
              <a:rPr lang="en-US" dirty="0" smtClean="0"/>
              <a:t>Connection Tables</a:t>
            </a:r>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IDE and Curie Boards</a:t>
            </a:r>
            <a:endParaRPr lang="en-US" dirty="0"/>
          </a:p>
        </p:txBody>
      </p:sp>
      <p:sp>
        <p:nvSpPr>
          <p:cNvPr id="3" name="Content Placeholder 2"/>
          <p:cNvSpPr>
            <a:spLocks noGrp="1"/>
          </p:cNvSpPr>
          <p:nvPr>
            <p:ph sz="quarter" idx="13"/>
          </p:nvPr>
        </p:nvSpPr>
        <p:spPr>
          <a:xfrm>
            <a:off x="607485" y="1012372"/>
            <a:ext cx="6642402" cy="5159830"/>
          </a:xfrm>
        </p:spPr>
        <p:txBody>
          <a:bodyPr/>
          <a:lstStyle/>
          <a:p>
            <a:pPr lvl="0"/>
            <a:r>
              <a:rPr lang="en-US" dirty="0" smtClean="0"/>
              <a:t>Download and install IDE</a:t>
            </a:r>
          </a:p>
          <a:p>
            <a:pPr lvl="1"/>
            <a:r>
              <a:rPr lang="en-US" sz="2000" dirty="0" smtClean="0"/>
              <a:t>Go </a:t>
            </a:r>
            <a:r>
              <a:rPr lang="en-US" sz="2000" dirty="0"/>
              <a:t>to </a:t>
            </a:r>
            <a:r>
              <a:rPr lang="en-US" sz="2000" u="sng" dirty="0">
                <a:hlinkClick r:id="rId2"/>
              </a:rPr>
              <a:t>https://www.arduino.cc/en/Main/Software</a:t>
            </a:r>
            <a:r>
              <a:rPr lang="en-US" sz="2000" dirty="0"/>
              <a:t> and download the Arduino IDE for your OS.  (Arduino 1.6.8 is the preferred version)</a:t>
            </a:r>
          </a:p>
          <a:p>
            <a:r>
              <a:rPr lang="en-US" dirty="0" smtClean="0"/>
              <a:t>Install Arduino/</a:t>
            </a:r>
            <a:r>
              <a:rPr lang="en-US" dirty="0" err="1" smtClean="0"/>
              <a:t>Genuino</a:t>
            </a:r>
            <a:r>
              <a:rPr lang="en-US" dirty="0" smtClean="0"/>
              <a:t> 101 Core</a:t>
            </a:r>
          </a:p>
          <a:p>
            <a:pPr marL="643459" lvl="1" indent="-342900">
              <a:buFont typeface="Wingdings" panose="05000000000000000000" pitchFamily="2" charset="2"/>
              <a:buAutoNum type="arabicPeriod"/>
            </a:pPr>
            <a:r>
              <a:rPr lang="en-US" sz="2000" dirty="0">
                <a:cs typeface="Segoe UI" panose="020B0502040204020203" pitchFamily="34" charset="0"/>
              </a:rPr>
              <a:t>Double click on </a:t>
            </a:r>
            <a:r>
              <a:rPr lang="en-US" sz="2000" b="1" dirty="0">
                <a:cs typeface="Segoe UI" panose="020B0502040204020203" pitchFamily="34" charset="0"/>
              </a:rPr>
              <a:t>Arduino.exe</a:t>
            </a:r>
            <a:r>
              <a:rPr lang="en-US" sz="2000" dirty="0">
                <a:cs typeface="Segoe UI" panose="020B0502040204020203" pitchFamily="34" charset="0"/>
              </a:rPr>
              <a:t> shortcut</a:t>
            </a:r>
          </a:p>
          <a:p>
            <a:pPr marL="643459" lvl="1" indent="-342900">
              <a:buAutoNum type="arabicPeriod"/>
            </a:pPr>
            <a:r>
              <a:rPr lang="en-US" sz="2000" dirty="0"/>
              <a:t>In Arduino IDE, launch boards manager: </a:t>
            </a:r>
            <a:r>
              <a:rPr lang="en-US" sz="2000" b="1" dirty="0"/>
              <a:t>Tools -&gt; Board: -&gt; Boards Manager</a:t>
            </a:r>
          </a:p>
          <a:p>
            <a:pPr marL="643459" lvl="1" indent="-342900">
              <a:buAutoNum type="arabicPeriod"/>
            </a:pPr>
            <a:r>
              <a:rPr lang="en-US" sz="2000" dirty="0"/>
              <a:t>Highlight Intel Curie Boards, and click </a:t>
            </a:r>
            <a:r>
              <a:rPr lang="en-US" sz="2000" b="1" dirty="0"/>
              <a:t>Install</a:t>
            </a:r>
          </a:p>
          <a:p>
            <a:pPr marL="643459" lvl="1" indent="-342900">
              <a:buAutoNum type="arabicPeriod"/>
            </a:pPr>
            <a:r>
              <a:rPr lang="en-US" sz="2000" dirty="0"/>
              <a:t>You will be prompted </a:t>
            </a:r>
            <a:r>
              <a:rPr lang="en-US" sz="2000" dirty="0" smtClean="0"/>
              <a:t>multiple times to </a:t>
            </a:r>
            <a:r>
              <a:rPr lang="en-US" sz="2000" dirty="0"/>
              <a:t>accept the </a:t>
            </a:r>
            <a:r>
              <a:rPr lang="en-US" sz="2000" dirty="0" smtClean="0"/>
              <a:t>driver/device software.  </a:t>
            </a:r>
            <a:br>
              <a:rPr lang="en-US" sz="2000" dirty="0" smtClean="0"/>
            </a:br>
            <a:r>
              <a:rPr lang="en-US" sz="2000" dirty="0" smtClean="0"/>
              <a:t>Click </a:t>
            </a:r>
            <a:r>
              <a:rPr lang="en-US" sz="2000" b="1" dirty="0"/>
              <a:t>Install</a:t>
            </a:r>
            <a:r>
              <a:rPr lang="en-US" sz="2000" dirty="0"/>
              <a:t> for each </a:t>
            </a:r>
            <a:r>
              <a:rPr lang="en-US" sz="2000" dirty="0" smtClean="0"/>
              <a:t>prompt.</a:t>
            </a:r>
            <a:endParaRPr lang="en-US" sz="2000" b="1"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363884" y="3453493"/>
            <a:ext cx="3412973" cy="1790884"/>
          </a:xfrm>
          <a:prstGeom prst="rect">
            <a:avLst/>
          </a:prstGeom>
          <a:noFill/>
          <a:ln>
            <a:noFill/>
          </a:ln>
        </p:spPr>
      </p:pic>
      <p:pic>
        <p:nvPicPr>
          <p:cNvPr id="7" name="Picture 6"/>
          <p:cNvPicPr/>
          <p:nvPr/>
        </p:nvPicPr>
        <p:blipFill>
          <a:blip r:embed="rId4"/>
          <a:stretch>
            <a:fillRect/>
          </a:stretch>
        </p:blipFill>
        <p:spPr>
          <a:xfrm>
            <a:off x="7363884" y="5244377"/>
            <a:ext cx="3412973" cy="1432790"/>
          </a:xfrm>
          <a:prstGeom prst="rect">
            <a:avLst/>
          </a:prstGeom>
        </p:spPr>
      </p:pic>
      <p:pic>
        <p:nvPicPr>
          <p:cNvPr id="8" name="Picture 7"/>
          <p:cNvPicPr/>
          <p:nvPr/>
        </p:nvPicPr>
        <p:blipFill rotWithShape="1">
          <a:blip r:embed="rId5" cstate="print">
            <a:extLst>
              <a:ext uri="{28A0092B-C50C-407E-A947-70E740481C1C}">
                <a14:useLocalDpi xmlns:a14="http://schemas.microsoft.com/office/drawing/2010/main" val="0"/>
              </a:ext>
            </a:extLst>
          </a:blip>
          <a:srcRect b="31711"/>
          <a:stretch/>
        </p:blipFill>
        <p:spPr bwMode="auto">
          <a:xfrm>
            <a:off x="7363884" y="411798"/>
            <a:ext cx="2914952" cy="1970726"/>
          </a:xfrm>
          <a:prstGeom prst="rect">
            <a:avLst/>
          </a:prstGeom>
          <a:noFill/>
          <a:ln>
            <a:noFill/>
          </a:ln>
        </p:spPr>
      </p:pic>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3884" y="2475096"/>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Tree>
    <p:extLst>
      <p:ext uri="{BB962C8B-B14F-4D97-AF65-F5344CB8AC3E}">
        <p14:creationId xmlns:p14="http://schemas.microsoft.com/office/powerpoint/2010/main" val="33752375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37</a:t>
            </a:fld>
            <a:endParaRPr lang="en-US" dirty="0">
              <a:solidFill>
                <a:prstClr val="white"/>
              </a:solidFill>
            </a:endParaRPr>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Parts Placemat</a:t>
            </a:r>
            <a:endParaRPr lang="en-US" dirty="0"/>
          </a:p>
        </p:txBody>
      </p:sp>
      <p:sp>
        <p:nvSpPr>
          <p:cNvPr id="7" name="Content Placeholder 6"/>
          <p:cNvSpPr>
            <a:spLocks noGrp="1"/>
          </p:cNvSpPr>
          <p:nvPr>
            <p:ph sz="quarter" idx="13"/>
          </p:nvPr>
        </p:nvSpPr>
        <p:spPr/>
        <p:txBody>
          <a:bodyPr/>
          <a:lstStyle/>
          <a:p>
            <a:endParaRPr lang="en-US"/>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spTree>
    <p:extLst>
      <p:ext uri="{BB962C8B-B14F-4D97-AF65-F5344CB8AC3E}">
        <p14:creationId xmlns:p14="http://schemas.microsoft.com/office/powerpoint/2010/main" val="22053628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Piezo Buzzer Connection Table</a:t>
            </a:r>
            <a:endParaRPr lang="en-US" dirty="0"/>
          </a:p>
        </p:txBody>
      </p:sp>
      <p:sp>
        <p:nvSpPr>
          <p:cNvPr id="11" name="Rectangle 2"/>
          <p:cNvSpPr>
            <a:spLocks noChangeArrowheads="1"/>
          </p:cNvSpPr>
          <p:nvPr/>
        </p:nvSpPr>
        <p:spPr bwMode="auto">
          <a:xfrm>
            <a:off x="521758" y="1882085"/>
            <a:ext cx="1146603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Piezo Buzzer: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026771171"/>
              </p:ext>
            </p:extLst>
          </p:nvPr>
        </p:nvGraphicFramePr>
        <p:xfrm>
          <a:off x="607483" y="2098589"/>
          <a:ext cx="4052075" cy="1015557"/>
        </p:xfrm>
        <a:graphic>
          <a:graphicData uri="http://schemas.openxmlformats.org/drawingml/2006/table">
            <a:tbl>
              <a:tblPr firstRow="1" firstCol="1" bandRow="1"/>
              <a:tblGrid>
                <a:gridCol w="1653608"/>
                <a:gridCol w="239846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Tree>
    <p:extLst>
      <p:ext uri="{BB962C8B-B14F-4D97-AF65-F5344CB8AC3E}">
        <p14:creationId xmlns:p14="http://schemas.microsoft.com/office/powerpoint/2010/main" val="2218340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4</a:t>
            </a:fld>
            <a:endParaRPr lang="en-US" dirty="0">
              <a:solidFill>
                <a:prstClr val="white"/>
              </a:solidFill>
            </a:endParaRPr>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Motor and Motor Encoder Connection Tables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12292980"/>
              </p:ext>
            </p:extLst>
          </p:nvPr>
        </p:nvGraphicFramePr>
        <p:xfrm>
          <a:off x="607484" y="3699499"/>
          <a:ext cx="5687180" cy="1044321"/>
        </p:xfrm>
        <a:graphic>
          <a:graphicData uri="http://schemas.openxmlformats.org/drawingml/2006/table">
            <a:tbl>
              <a:tblPr firstRow="1" firstCol="1" bandRow="1"/>
              <a:tblGrid>
                <a:gridCol w="2843590"/>
                <a:gridCol w="2843590"/>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Right Motor 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RIGHT MOTOR - B 3RED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RIGHT MOTOR - B 4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graphicFrame>
        <p:nvGraphicFramePr>
          <p:cNvPr id="8" name="Content Placeholder 3"/>
          <p:cNvGraphicFramePr>
            <a:graphicFrameLocks noGrp="1"/>
          </p:cNvGraphicFramePr>
          <p:nvPr>
            <p:ph sz="quarter" idx="13"/>
            <p:extLst>
              <p:ext uri="{D42A27DB-BD31-4B8C-83A1-F6EECF244321}">
                <p14:modId xmlns:p14="http://schemas.microsoft.com/office/powerpoint/2010/main" val="1606120398"/>
              </p:ext>
            </p:extLst>
          </p:nvPr>
        </p:nvGraphicFramePr>
        <p:xfrm>
          <a:off x="607482" y="2044670"/>
          <a:ext cx="5687182" cy="1044321"/>
        </p:xfrm>
        <a:graphic>
          <a:graphicData uri="http://schemas.openxmlformats.org/drawingml/2006/table">
            <a:tbl>
              <a:tblPr firstRow="1" firstCol="1" bandRow="1"/>
              <a:tblGrid>
                <a:gridCol w="2843591"/>
                <a:gridCol w="2843591"/>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Left Motor 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LEFT MOTOR - A 2 RED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LEFT MOTOR - A 1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69726156"/>
              </p:ext>
            </p:extLst>
          </p:nvPr>
        </p:nvGraphicFramePr>
        <p:xfrm>
          <a:off x="6340499" y="2055015"/>
          <a:ext cx="5330570" cy="1392428"/>
        </p:xfrm>
        <a:graphic>
          <a:graphicData uri="http://schemas.openxmlformats.org/drawingml/2006/table">
            <a:tbl>
              <a:tblPr firstRow="1" firstCol="1" bandRow="1"/>
              <a:tblGrid>
                <a:gridCol w="1714534"/>
                <a:gridCol w="1611481"/>
                <a:gridCol w="2004555"/>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Left Wheel Encoder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Digital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OUT (white)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GND (Black)</a:t>
                      </a:r>
                      <a:r>
                        <a:rPr lang="en-US" sz="10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31248363"/>
              </p:ext>
            </p:extLst>
          </p:nvPr>
        </p:nvGraphicFramePr>
        <p:xfrm>
          <a:off x="6340500" y="3699499"/>
          <a:ext cx="5330571" cy="1392428"/>
        </p:xfrm>
        <a:graphic>
          <a:graphicData uri="http://schemas.openxmlformats.org/drawingml/2006/table">
            <a:tbl>
              <a:tblPr firstRow="1" firstCol="1" bandRow="1"/>
              <a:tblGrid>
                <a:gridCol w="1717650"/>
                <a:gridCol w="1608364"/>
                <a:gridCol w="200455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Right Wheel Encoder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OUT (white)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 (Black)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1" name="Rectangle 2"/>
          <p:cNvSpPr>
            <a:spLocks noChangeArrowheads="1"/>
          </p:cNvSpPr>
          <p:nvPr/>
        </p:nvSpPr>
        <p:spPr bwMode="auto">
          <a:xfrm>
            <a:off x="607483" y="1789339"/>
            <a:ext cx="1146603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Left Motor and Left Wheel Encoder: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Right Motor and Right Wheel Encoder: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Slide Number Placeholder 11"/>
          <p:cNvSpPr>
            <a:spLocks noGrp="1"/>
          </p:cNvSpPr>
          <p:nvPr>
            <p:ph type="sldNum" sz="quarter" idx="12"/>
          </p:nvPr>
        </p:nvSpPr>
        <p:spPr/>
        <p:txBody>
          <a:bodyPr/>
          <a:lstStyle/>
          <a:p>
            <a:fld id="{EE2556C5-CE8C-6547-B838-EA80C61A4AF7}" type="slidenum">
              <a:rPr lang="en-US" smtClean="0">
                <a:solidFill>
                  <a:prstClr val="white"/>
                </a:solidFill>
              </a:rPr>
              <a:pPr/>
              <a:t>40</a:t>
            </a:fld>
            <a:endParaRPr lang="en-US" dirty="0">
              <a:solidFill>
                <a:prstClr val="white"/>
              </a:solidFill>
            </a:endParaRPr>
          </a:p>
        </p:txBody>
      </p:sp>
    </p:spTree>
    <p:extLst>
      <p:ext uri="{BB962C8B-B14F-4D97-AF65-F5344CB8AC3E}">
        <p14:creationId xmlns:p14="http://schemas.microsoft.com/office/powerpoint/2010/main" val="9259178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sz="3200" dirty="0" smtClean="0"/>
              <a:t>Servo Motor and IR Proximity Sensor Connection Tables</a:t>
            </a:r>
            <a:endParaRPr lang="en-US" sz="3200" dirty="0"/>
          </a:p>
        </p:txBody>
      </p:sp>
      <p:sp>
        <p:nvSpPr>
          <p:cNvPr id="11" name="Rectangle 2"/>
          <p:cNvSpPr>
            <a:spLocks noChangeArrowheads="1"/>
          </p:cNvSpPr>
          <p:nvPr/>
        </p:nvSpPr>
        <p:spPr bwMode="auto">
          <a:xfrm>
            <a:off x="531283" y="1834824"/>
            <a:ext cx="11466032"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smtClean="0">
                <a:solidFill>
                  <a:srgbClr val="333333"/>
                </a:solidFill>
                <a:latin typeface="Helvetica" panose="020B0604020202020204" pitchFamily="34" charset="0"/>
                <a:cs typeface="Times New Roman" panose="02020603050405020304" pitchFamily="18" charset="0"/>
              </a:rPr>
              <a:t>IR Proximity Sensor:</a:t>
            </a: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812862823"/>
              </p:ext>
            </p:extLst>
          </p:nvPr>
        </p:nvGraphicFramePr>
        <p:xfrm>
          <a:off x="607483" y="2098589"/>
          <a:ext cx="6389214" cy="1392428"/>
        </p:xfrm>
        <a:graphic>
          <a:graphicData uri="http://schemas.openxmlformats.org/drawingml/2006/table">
            <a:tbl>
              <a:tblPr firstRow="1" firstCol="1" bandRow="1"/>
              <a:tblGrid>
                <a:gridCol w="1688042"/>
                <a:gridCol w="1704975"/>
                <a:gridCol w="299619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Servo Motor Cable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Control Line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446691724"/>
              </p:ext>
            </p:extLst>
          </p:nvPr>
        </p:nvGraphicFramePr>
        <p:xfrm>
          <a:off x="607482" y="3795994"/>
          <a:ext cx="6389215" cy="1392428"/>
        </p:xfrm>
        <a:graphic>
          <a:graphicData uri="http://schemas.openxmlformats.org/drawingml/2006/table">
            <a:tbl>
              <a:tblPr firstRow="1" firstCol="1" bandRow="1"/>
              <a:tblGrid>
                <a:gridCol w="1688645"/>
                <a:gridCol w="1701102"/>
                <a:gridCol w="2999468"/>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JST Cable</a:t>
                      </a:r>
                      <a:r>
                        <a:rPr lang="en-US" sz="1200" b="1"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from Sensor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Analog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Data Line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Tree>
    <p:extLst>
      <p:ext uri="{BB962C8B-B14F-4D97-AF65-F5344CB8AC3E}">
        <p14:creationId xmlns:p14="http://schemas.microsoft.com/office/powerpoint/2010/main" val="540851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Piezo Buzzer Connection Table</a:t>
            </a:r>
            <a:endParaRPr lang="en-US" dirty="0"/>
          </a:p>
        </p:txBody>
      </p:sp>
      <p:sp>
        <p:nvSpPr>
          <p:cNvPr id="11" name="Rectangle 2"/>
          <p:cNvSpPr>
            <a:spLocks noChangeArrowheads="1"/>
          </p:cNvSpPr>
          <p:nvPr/>
        </p:nvSpPr>
        <p:spPr bwMode="auto">
          <a:xfrm>
            <a:off x="493183" y="1876210"/>
            <a:ext cx="1146603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811373135"/>
              </p:ext>
            </p:extLst>
          </p:nvPr>
        </p:nvGraphicFramePr>
        <p:xfrm>
          <a:off x="607483" y="2098589"/>
          <a:ext cx="7137397" cy="1783842"/>
        </p:xfrm>
        <a:graphic>
          <a:graphicData uri="http://schemas.openxmlformats.org/drawingml/2006/table">
            <a:tbl>
              <a:tblPr firstRow="1" firstCol="1" bandRow="1"/>
              <a:tblGrid>
                <a:gridCol w="1688042"/>
                <a:gridCol w="3067050"/>
                <a:gridCol w="2382305"/>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LED Cable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LED Cable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(Black Marked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cable and connector)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956025987"/>
              </p:ext>
            </p:extLst>
          </p:nvPr>
        </p:nvGraphicFramePr>
        <p:xfrm>
          <a:off x="607482" y="4259905"/>
          <a:ext cx="7137399" cy="2295017"/>
        </p:xfrm>
        <a:graphic>
          <a:graphicData uri="http://schemas.openxmlformats.org/drawingml/2006/table">
            <a:tbl>
              <a:tblPr firstRow="1" firstCol="1" bandRow="1"/>
              <a:tblGrid>
                <a:gridCol w="1694847"/>
                <a:gridCol w="2443084"/>
                <a:gridCol w="2999468"/>
              </a:tblGrid>
              <a:tr h="0">
                <a:tc>
                  <a:txBody>
                    <a:bodyPr/>
                    <a:lstStyle/>
                    <a:p>
                      <a:pPr marL="0" marR="0" algn="ctr">
                        <a:lnSpc>
                          <a:spcPct val="107000"/>
                        </a:lnSpc>
                        <a:spcBef>
                          <a:spcPts val="0"/>
                        </a:spcBef>
                        <a:spcAft>
                          <a:spcPts val="1500"/>
                        </a:spcAft>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RGB LED leads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LED Cable Connector</a:t>
                      </a:r>
                      <a:endParaRPr lang="en-US" sz="1200" b="1"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LED Cable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2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out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LED Cable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Ground</a:t>
                      </a:r>
                      <a:b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Longest lead of LED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Indicated with Black box</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b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(Black Marked wire of cable and connector)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 in</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(Red wire of LED Cable)</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Tree>
    <p:extLst>
      <p:ext uri="{BB962C8B-B14F-4D97-AF65-F5344CB8AC3E}">
        <p14:creationId xmlns:p14="http://schemas.microsoft.com/office/powerpoint/2010/main" val="19925149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 101 Board</a:t>
            </a:r>
            <a:endParaRPr lang="en-US" dirty="0"/>
          </a:p>
        </p:txBody>
      </p:sp>
      <p:pic>
        <p:nvPicPr>
          <p:cNvPr id="1026" name="Picture 2" descr="https://www.arduino.cc/en/uploads/Main/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8462" b="19965"/>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6</a:t>
            </a:fld>
            <a:endParaRPr lang="en-US" dirty="0">
              <a:solidFill>
                <a:prstClr val="white"/>
              </a:solidFill>
            </a:endParaRPr>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a:t>
            </a:r>
            <a:r>
              <a:rPr lang="en-US" dirty="0" smtClean="0">
                <a:solidFill>
                  <a:schemeClr val="tx1"/>
                </a:solidFill>
              </a:rPr>
              <a:t>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3" name="Title 2"/>
          <p:cNvSpPr>
            <a:spLocks noGrp="1"/>
          </p:cNvSpPr>
          <p:nvPr>
            <p:ph type="title"/>
          </p:nvPr>
        </p:nvSpPr>
        <p:spPr/>
        <p:txBody>
          <a:bodyPr/>
          <a:lstStyle/>
          <a:p>
            <a:r>
              <a:rPr lang="en-US" dirty="0" smtClean="0"/>
              <a:t>Arduino Terminology</a:t>
            </a:r>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1600" u="sng" dirty="0" smtClean="0">
                <a:hlinkClick r:id="rId4"/>
              </a:rPr>
              <a:t>https</a:t>
            </a:r>
            <a:r>
              <a:rPr lang="en-US" sz="1600" u="sng" dirty="0">
                <a:hlinkClick r:id="rId4"/>
              </a:rPr>
              <a:t>://www.arduino.cc/en/Main/Software</a:t>
            </a:r>
            <a:r>
              <a:rPr lang="en-US" sz="1600" dirty="0"/>
              <a:t> </a:t>
            </a:r>
            <a:endParaRPr lang="en-US" sz="1600" dirty="0" smtClean="0"/>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5"/>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p:txBody>
          <a:bodyPr>
            <a:normAutofit fontScale="70000" lnSpcReduction="20000"/>
          </a:bodyPr>
          <a:lstStyle/>
          <a:p>
            <a:r>
              <a:rPr lang="en-US" dirty="0" smtClean="0"/>
              <a:t>Remove from the Tool Box the</a:t>
            </a:r>
          </a:p>
          <a:p>
            <a:pPr lvl="1"/>
            <a:r>
              <a:rPr lang="en-US" dirty="0" smtClean="0"/>
              <a:t>Arduino 101 and the USB cable </a:t>
            </a:r>
          </a:p>
          <a:p>
            <a:pPr marL="0" lvl="1" indent="0">
              <a:buNone/>
            </a:pPr>
            <a:r>
              <a:rPr lang="en-US" sz="2400" dirty="0">
                <a:solidFill>
                  <a:srgbClr val="0071C5"/>
                </a:solidFill>
              </a:rPr>
              <a:t>Connect the USB cable to the </a:t>
            </a:r>
            <a:r>
              <a:rPr lang="en-US" sz="2400" dirty="0" smtClean="0">
                <a:solidFill>
                  <a:srgbClr val="0071C5"/>
                </a:solidFill>
              </a:rPr>
              <a:t>PC and Arduino 101</a:t>
            </a:r>
          </a:p>
          <a:p>
            <a:r>
              <a:rPr lang="fr-FR" dirty="0"/>
              <a:t>Start </a:t>
            </a:r>
            <a:r>
              <a:rPr lang="fr-FR" dirty="0" err="1"/>
              <a:t>Arduino</a:t>
            </a:r>
            <a:r>
              <a:rPr lang="fr-FR" dirty="0"/>
              <a:t> IDE</a:t>
            </a:r>
          </a:p>
          <a:p>
            <a:pPr lvl="1"/>
            <a:r>
              <a:rPr lang="en-GB" sz="2100" dirty="0"/>
              <a:t>Click arduino.exe shortcut on desktop</a:t>
            </a:r>
            <a:r>
              <a:rPr lang="en-GB" dirty="0">
                <a:ea typeface="Segoe UI" panose="020B0502040204020203" pitchFamily="34" charset="0"/>
                <a:cs typeface="Segoe UI" panose="020B0502040204020203" pitchFamily="34" charset="0"/>
              </a:rPr>
              <a:t/>
            </a:r>
            <a:br>
              <a:rPr lang="en-GB" dirty="0">
                <a:ea typeface="Segoe UI" panose="020B0502040204020203" pitchFamily="34" charset="0"/>
                <a:cs typeface="Segoe UI" panose="020B0502040204020203" pitchFamily="34" charset="0"/>
              </a:rPr>
            </a:br>
            <a:endParaRPr lang="en-US" dirty="0">
              <a:ea typeface="Segoe UI" panose="020B0502040204020203" pitchFamily="34" charset="0"/>
              <a:cs typeface="Segoe UI" panose="020B0502040204020203" pitchFamily="34" charset="0"/>
            </a:endParaRPr>
          </a:p>
          <a:p>
            <a:r>
              <a:rPr lang="fr-FR" dirty="0"/>
              <a:t>Set 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8223248" y="3785404"/>
            <a:ext cx="3739245" cy="2921643"/>
          </a:xfrm>
          <a:prstGeom prst="rect">
            <a:avLst/>
          </a:prstGeom>
        </p:spPr>
      </p:pic>
      <p:pic>
        <p:nvPicPr>
          <p:cNvPr id="9" name="Picture 8"/>
          <p:cNvPicPr>
            <a:picLocks noChangeAspect="1"/>
          </p:cNvPicPr>
          <p:nvPr/>
        </p:nvPicPr>
        <p:blipFill>
          <a:blip r:embed="rId6"/>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4592</TotalTime>
  <Words>2365</Words>
  <Application>Microsoft Office PowerPoint</Application>
  <PresentationFormat>Widescreen</PresentationFormat>
  <Paragraphs>487</Paragraphs>
  <Slides>43</Slides>
  <Notes>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43</vt:i4>
      </vt:variant>
    </vt:vector>
  </HeadingPairs>
  <TitlesOfParts>
    <vt:vector size="57" baseType="lpstr">
      <vt:lpstr>Arial</vt:lpstr>
      <vt:lpstr>Calibri</vt:lpstr>
      <vt:lpstr>Calibri Light</vt:lpstr>
      <vt:lpstr>Helvetica</vt:lpstr>
      <vt:lpstr>Intel Clear</vt:lpstr>
      <vt:lpstr>Intel Clear Light</vt:lpstr>
      <vt:lpstr>Intel Clear Pro</vt:lpstr>
      <vt:lpstr>Lucida Grande</vt:lpstr>
      <vt:lpstr>Neo Sans Intel</vt:lpstr>
      <vt:lpstr>Segoe UI</vt:lpstr>
      <vt:lpstr>Times New Roman</vt:lpstr>
      <vt:lpstr>Wingdings</vt:lpstr>
      <vt:lpstr>Office Theme</vt:lpstr>
      <vt:lpstr>Int_PPT Template_ClearPro_16x9_042715</vt:lpstr>
      <vt:lpstr>The Intel new mexico  Family &amp; Friends amazing Car experience </vt:lpstr>
      <vt:lpstr>The Intel new mexico  Family &amp; Friends amazing Car experience </vt:lpstr>
      <vt:lpstr>Welcome</vt:lpstr>
      <vt:lpstr>Today’s Agenda</vt:lpstr>
      <vt:lpstr>Intro to Arduino 101</vt:lpstr>
      <vt:lpstr>Arduino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Addressable RGB LEDs and Cable</vt:lpstr>
      <vt:lpstr>Test LEDs and cable assembly</vt:lpstr>
      <vt:lpstr>Test LEDs and cable assembly (cont.)</vt:lpstr>
      <vt:lpstr>Encoders</vt:lpstr>
      <vt:lpstr>Motors and Mounts</vt:lpstr>
      <vt:lpstr>Motors and Mounts (cont.)</vt:lpstr>
      <vt:lpstr>Wheels</vt:lpstr>
      <vt:lpstr>Install LED cable w/LEDs and mounts into chassis</vt:lpstr>
      <vt:lpstr>Install LED cable w/LEDs and mounts into chassis</vt:lpstr>
      <vt:lpstr>Batteries and Battery Holder</vt:lpstr>
      <vt:lpstr>Mainboard Mounts</vt:lpstr>
      <vt:lpstr>Complete the Chassis</vt:lpstr>
      <vt:lpstr>Complete the Chassis (cont)</vt:lpstr>
      <vt:lpstr>Mainboard</vt:lpstr>
      <vt:lpstr>Shield</vt:lpstr>
      <vt:lpstr>Intermediate module</vt:lpstr>
      <vt:lpstr>Piezo Buzzer</vt:lpstr>
      <vt:lpstr>Addressable RGB LEDs</vt:lpstr>
      <vt:lpstr>Advanced Module</vt:lpstr>
      <vt:lpstr>Servo Motor and mount</vt:lpstr>
      <vt:lpstr>IR Proximity Sensor and Mount</vt:lpstr>
      <vt:lpstr>Backup Material</vt:lpstr>
      <vt:lpstr>Arduino IDE and Curie Boards</vt:lpstr>
      <vt:lpstr>Intel’s MicroComputer Comparison</vt:lpstr>
      <vt:lpstr>Arduino/Genuino 101 Specifications</vt:lpstr>
      <vt:lpstr>Intel’s Friends and Family: Amazing Car Experience Parts Placemat</vt:lpstr>
      <vt:lpstr>Intel’s Friends and Family: Amazing Car Experience Piezo Buzzer Connection Table</vt:lpstr>
      <vt:lpstr>Intel’s Friends and Family: Amazing Car Experience Motor and Motor Encoder Connection Tables</vt:lpstr>
      <vt:lpstr>Intel’s Friends and Family: Amazing Car Experience Servo Motor and IR Proximity Sensor Connection Tables</vt:lpstr>
      <vt:lpstr>Intel’s Friends and Family: Amazing Car Experience Piezo Buzzer Connection Table</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Intel new mexico  Family &amp; Friends amazing Car experience</dc:title>
  <dc:creator>Manzanares, David M</dc:creator>
  <cp:lastModifiedBy>Manzanares, David M</cp:lastModifiedBy>
  <cp:revision>89</cp:revision>
  <dcterms:created xsi:type="dcterms:W3CDTF">2016-04-05T18:39:33Z</dcterms:created>
  <dcterms:modified xsi:type="dcterms:W3CDTF">2016-04-11T19:25:05Z</dcterms:modified>
</cp:coreProperties>
</file>